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7" r:id="rId3"/>
    <p:sldId id="294" r:id="rId4"/>
    <p:sldId id="295" r:id="rId5"/>
    <p:sldId id="296" r:id="rId6"/>
    <p:sldId id="297" r:id="rId7"/>
    <p:sldId id="298" r:id="rId8"/>
    <p:sldId id="299" r:id="rId9"/>
    <p:sldId id="300" r:id="rId10"/>
    <p:sldId id="301" r:id="rId11"/>
    <p:sldId id="302" r:id="rId12"/>
    <p:sldId id="303" r:id="rId13"/>
    <p:sldId id="317" r:id="rId14"/>
    <p:sldId id="304" r:id="rId15"/>
    <p:sldId id="321" r:id="rId16"/>
    <p:sldId id="293" r:id="rId17"/>
    <p:sldId id="306" r:id="rId18"/>
    <p:sldId id="307" r:id="rId19"/>
    <p:sldId id="308" r:id="rId20"/>
    <p:sldId id="320" r:id="rId21"/>
    <p:sldId id="309" r:id="rId22"/>
    <p:sldId id="310" r:id="rId23"/>
    <p:sldId id="311" r:id="rId24"/>
    <p:sldId id="312" r:id="rId25"/>
    <p:sldId id="314" r:id="rId26"/>
    <p:sldId id="315" r:id="rId27"/>
    <p:sldId id="318" r:id="rId28"/>
    <p:sldId id="305" r:id="rId29"/>
    <p:sldId id="319" r:id="rId30"/>
    <p:sldId id="322"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4660"/>
  </p:normalViewPr>
  <p:slideViewPr>
    <p:cSldViewPr snapToGrid="0">
      <p:cViewPr varScale="1">
        <p:scale>
          <a:sx n="61" d="100"/>
          <a:sy n="61" d="100"/>
        </p:scale>
        <p:origin x="72" y="6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9AA869-630F-42B2-91EE-0DD3F1F206F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97F48ED-849A-405A-8C45-F6C884BBB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0B2E1B2-D52F-41B5-AE79-58490C0EBCC6}"/>
              </a:ext>
            </a:extLst>
          </p:cNvPr>
          <p:cNvSpPr>
            <a:spLocks noGrp="1"/>
          </p:cNvSpPr>
          <p:nvPr>
            <p:ph type="dt" sz="half" idx="10"/>
          </p:nvPr>
        </p:nvSpPr>
        <p:spPr/>
        <p:txBody>
          <a:bodyPr/>
          <a:lstStyle/>
          <a:p>
            <a:fld id="{C5377080-83BA-4948-A4CE-90B2C2027B3B}"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62F5A8C8-969D-40B2-80EA-F02D8529CE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85C676-4A9B-47DD-8E28-22C4A1E1D06B}"/>
              </a:ext>
            </a:extLst>
          </p:cNvPr>
          <p:cNvSpPr>
            <a:spLocks noGrp="1"/>
          </p:cNvSpPr>
          <p:nvPr>
            <p:ph type="sldNum" sz="quarter" idx="12"/>
          </p:nvPr>
        </p:nvSpPr>
        <p:spPr/>
        <p:txBody>
          <a:body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260400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48A24-E2D5-4396-ACBA-3A97B96B56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5F6093-3F18-440B-9176-8F62562F50D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94B3D7-E5D1-4266-96F1-74D79DAAD7C8}"/>
              </a:ext>
            </a:extLst>
          </p:cNvPr>
          <p:cNvSpPr>
            <a:spLocks noGrp="1"/>
          </p:cNvSpPr>
          <p:nvPr>
            <p:ph type="dt" sz="half" idx="10"/>
          </p:nvPr>
        </p:nvSpPr>
        <p:spPr/>
        <p:txBody>
          <a:bodyPr/>
          <a:lstStyle/>
          <a:p>
            <a:fld id="{C5377080-83BA-4948-A4CE-90B2C2027B3B}"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C34A2806-AD56-4236-8146-82CAC05566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750422-F57D-42D9-A145-DB5A7A05553F}"/>
              </a:ext>
            </a:extLst>
          </p:cNvPr>
          <p:cNvSpPr>
            <a:spLocks noGrp="1"/>
          </p:cNvSpPr>
          <p:nvPr>
            <p:ph type="sldNum" sz="quarter" idx="12"/>
          </p:nvPr>
        </p:nvSpPr>
        <p:spPr/>
        <p:txBody>
          <a:body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1090593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893D284-2758-4E55-A87A-F026D8B2397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3E77DF4-14D0-42B7-9B22-40BA197BB4B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0EE1B1-CBFA-4D30-B412-1AD3211B0D3D}"/>
              </a:ext>
            </a:extLst>
          </p:cNvPr>
          <p:cNvSpPr>
            <a:spLocks noGrp="1"/>
          </p:cNvSpPr>
          <p:nvPr>
            <p:ph type="dt" sz="half" idx="10"/>
          </p:nvPr>
        </p:nvSpPr>
        <p:spPr/>
        <p:txBody>
          <a:bodyPr/>
          <a:lstStyle/>
          <a:p>
            <a:fld id="{C5377080-83BA-4948-A4CE-90B2C2027B3B}"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E033EF59-5B15-4713-B2AB-E492E8FF24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76749E-4CD5-44FB-826F-E93B2D426508}"/>
              </a:ext>
            </a:extLst>
          </p:cNvPr>
          <p:cNvSpPr>
            <a:spLocks noGrp="1"/>
          </p:cNvSpPr>
          <p:nvPr>
            <p:ph type="sldNum" sz="quarter" idx="12"/>
          </p:nvPr>
        </p:nvSpPr>
        <p:spPr/>
        <p:txBody>
          <a:body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568927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021A5-F24D-4C4A-85F5-D730E41B25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9788CD-ADF1-435E-A785-452DC6552A2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E56589-33B0-4EEC-876C-65301E14FF76}"/>
              </a:ext>
            </a:extLst>
          </p:cNvPr>
          <p:cNvSpPr>
            <a:spLocks noGrp="1"/>
          </p:cNvSpPr>
          <p:nvPr>
            <p:ph type="dt" sz="half" idx="10"/>
          </p:nvPr>
        </p:nvSpPr>
        <p:spPr/>
        <p:txBody>
          <a:bodyPr/>
          <a:lstStyle/>
          <a:p>
            <a:fld id="{C5377080-83BA-4948-A4CE-90B2C2027B3B}"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57B1A0F4-1CA1-4EAF-88B8-1FBE118F8F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4A7EEC-8F97-43A9-A89A-DC7852BEDBD2}"/>
              </a:ext>
            </a:extLst>
          </p:cNvPr>
          <p:cNvSpPr>
            <a:spLocks noGrp="1"/>
          </p:cNvSpPr>
          <p:nvPr>
            <p:ph type="sldNum" sz="quarter" idx="12"/>
          </p:nvPr>
        </p:nvSpPr>
        <p:spPr/>
        <p:txBody>
          <a:body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2613771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F4E0B-6905-4E6D-8716-8DBFBBEE0E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1CA1A5-EC50-4C01-98E5-CE5057C6A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804CE89-C26B-410F-A3A4-BA1BC42099F7}"/>
              </a:ext>
            </a:extLst>
          </p:cNvPr>
          <p:cNvSpPr>
            <a:spLocks noGrp="1"/>
          </p:cNvSpPr>
          <p:nvPr>
            <p:ph type="dt" sz="half" idx="10"/>
          </p:nvPr>
        </p:nvSpPr>
        <p:spPr/>
        <p:txBody>
          <a:bodyPr/>
          <a:lstStyle/>
          <a:p>
            <a:fld id="{C5377080-83BA-4948-A4CE-90B2C2027B3B}"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928C1807-50D1-48DB-A9DD-2110451D83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485CEF-4140-44E6-9A3D-B1F44E3E10FE}"/>
              </a:ext>
            </a:extLst>
          </p:cNvPr>
          <p:cNvSpPr>
            <a:spLocks noGrp="1"/>
          </p:cNvSpPr>
          <p:nvPr>
            <p:ph type="sldNum" sz="quarter" idx="12"/>
          </p:nvPr>
        </p:nvSpPr>
        <p:spPr/>
        <p:txBody>
          <a:body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4141685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98F0D-D18A-4899-AB64-9511270E6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8FF6A5-515F-4A0C-8441-1DECCA16658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24D60C4-2F2F-45D6-894C-6938CA49714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859FAE3-8917-49DE-8941-1475221E4907}"/>
              </a:ext>
            </a:extLst>
          </p:cNvPr>
          <p:cNvSpPr>
            <a:spLocks noGrp="1"/>
          </p:cNvSpPr>
          <p:nvPr>
            <p:ph type="dt" sz="half" idx="10"/>
          </p:nvPr>
        </p:nvSpPr>
        <p:spPr/>
        <p:txBody>
          <a:bodyPr/>
          <a:lstStyle/>
          <a:p>
            <a:fld id="{C5377080-83BA-4948-A4CE-90B2C2027B3B}" type="datetimeFigureOut">
              <a:rPr lang="zh-CN" altLang="en-US" smtClean="0"/>
              <a:t>2022/6/6</a:t>
            </a:fld>
            <a:endParaRPr lang="zh-CN" altLang="en-US"/>
          </a:p>
        </p:txBody>
      </p:sp>
      <p:sp>
        <p:nvSpPr>
          <p:cNvPr id="6" name="页脚占位符 5">
            <a:extLst>
              <a:ext uri="{FF2B5EF4-FFF2-40B4-BE49-F238E27FC236}">
                <a16:creationId xmlns:a16="http://schemas.microsoft.com/office/drawing/2014/main" id="{EB48E1CD-75B1-4D36-90E3-AB273282B2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6B4614-E80D-4778-91E8-42B5248D3723}"/>
              </a:ext>
            </a:extLst>
          </p:cNvPr>
          <p:cNvSpPr>
            <a:spLocks noGrp="1"/>
          </p:cNvSpPr>
          <p:nvPr>
            <p:ph type="sldNum" sz="quarter" idx="12"/>
          </p:nvPr>
        </p:nvSpPr>
        <p:spPr/>
        <p:txBody>
          <a:body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3599640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78DAE-7D19-4A0E-9D33-CFF82D87534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FF7CA72-D90B-44B8-91CE-F98E0A8474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EA8FD2D-83A8-4357-A560-7B235A4D135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576213E-7965-46D0-A967-39F495FE48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3F73583-873C-48FC-8FA5-8E4E2AA19E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C69C03-E148-452B-A77D-59D9AFBB6F08}"/>
              </a:ext>
            </a:extLst>
          </p:cNvPr>
          <p:cNvSpPr>
            <a:spLocks noGrp="1"/>
          </p:cNvSpPr>
          <p:nvPr>
            <p:ph type="dt" sz="half" idx="10"/>
          </p:nvPr>
        </p:nvSpPr>
        <p:spPr/>
        <p:txBody>
          <a:bodyPr/>
          <a:lstStyle/>
          <a:p>
            <a:fld id="{C5377080-83BA-4948-A4CE-90B2C2027B3B}" type="datetimeFigureOut">
              <a:rPr lang="zh-CN" altLang="en-US" smtClean="0"/>
              <a:t>2022/6/6</a:t>
            </a:fld>
            <a:endParaRPr lang="zh-CN" altLang="en-US"/>
          </a:p>
        </p:txBody>
      </p:sp>
      <p:sp>
        <p:nvSpPr>
          <p:cNvPr id="8" name="页脚占位符 7">
            <a:extLst>
              <a:ext uri="{FF2B5EF4-FFF2-40B4-BE49-F238E27FC236}">
                <a16:creationId xmlns:a16="http://schemas.microsoft.com/office/drawing/2014/main" id="{0F550786-1F84-4D44-8BBF-5BF57BA6F2E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720DCE6-CD75-4D67-8335-1BE7CF72EED3}"/>
              </a:ext>
            </a:extLst>
          </p:cNvPr>
          <p:cNvSpPr>
            <a:spLocks noGrp="1"/>
          </p:cNvSpPr>
          <p:nvPr>
            <p:ph type="sldNum" sz="quarter" idx="12"/>
          </p:nvPr>
        </p:nvSpPr>
        <p:spPr/>
        <p:txBody>
          <a:body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72231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F9EDC-B1E4-4039-A264-6C625E2C147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7C1283-8971-4BA9-95B6-66E552169BAD}"/>
              </a:ext>
            </a:extLst>
          </p:cNvPr>
          <p:cNvSpPr>
            <a:spLocks noGrp="1"/>
          </p:cNvSpPr>
          <p:nvPr>
            <p:ph type="dt" sz="half" idx="10"/>
          </p:nvPr>
        </p:nvSpPr>
        <p:spPr/>
        <p:txBody>
          <a:bodyPr/>
          <a:lstStyle/>
          <a:p>
            <a:fld id="{C5377080-83BA-4948-A4CE-90B2C2027B3B}" type="datetimeFigureOut">
              <a:rPr lang="zh-CN" altLang="en-US" smtClean="0"/>
              <a:t>2022/6/6</a:t>
            </a:fld>
            <a:endParaRPr lang="zh-CN" altLang="en-US"/>
          </a:p>
        </p:txBody>
      </p:sp>
      <p:sp>
        <p:nvSpPr>
          <p:cNvPr id="4" name="页脚占位符 3">
            <a:extLst>
              <a:ext uri="{FF2B5EF4-FFF2-40B4-BE49-F238E27FC236}">
                <a16:creationId xmlns:a16="http://schemas.microsoft.com/office/drawing/2014/main" id="{185E6449-A6A2-43AB-8D79-2A379667A7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283A17E-EC91-4267-89D0-19E7015FC81F}"/>
              </a:ext>
            </a:extLst>
          </p:cNvPr>
          <p:cNvSpPr>
            <a:spLocks noGrp="1"/>
          </p:cNvSpPr>
          <p:nvPr>
            <p:ph type="sldNum" sz="quarter" idx="12"/>
          </p:nvPr>
        </p:nvSpPr>
        <p:spPr/>
        <p:txBody>
          <a:body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1645469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1BC536-18ED-4D73-83F4-E84265DADF19}"/>
              </a:ext>
            </a:extLst>
          </p:cNvPr>
          <p:cNvSpPr>
            <a:spLocks noGrp="1"/>
          </p:cNvSpPr>
          <p:nvPr>
            <p:ph type="dt" sz="half" idx="10"/>
          </p:nvPr>
        </p:nvSpPr>
        <p:spPr/>
        <p:txBody>
          <a:bodyPr/>
          <a:lstStyle/>
          <a:p>
            <a:fld id="{C5377080-83BA-4948-A4CE-90B2C2027B3B}" type="datetimeFigureOut">
              <a:rPr lang="zh-CN" altLang="en-US" smtClean="0"/>
              <a:t>2022/6/6</a:t>
            </a:fld>
            <a:endParaRPr lang="zh-CN" altLang="en-US"/>
          </a:p>
        </p:txBody>
      </p:sp>
      <p:sp>
        <p:nvSpPr>
          <p:cNvPr id="3" name="页脚占位符 2">
            <a:extLst>
              <a:ext uri="{FF2B5EF4-FFF2-40B4-BE49-F238E27FC236}">
                <a16:creationId xmlns:a16="http://schemas.microsoft.com/office/drawing/2014/main" id="{1F8C0538-40CD-4602-B165-36CFD18B87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CDF65F8-029C-4A3E-ABCA-C205A0E43A06}"/>
              </a:ext>
            </a:extLst>
          </p:cNvPr>
          <p:cNvSpPr>
            <a:spLocks noGrp="1"/>
          </p:cNvSpPr>
          <p:nvPr>
            <p:ph type="sldNum" sz="quarter" idx="12"/>
          </p:nvPr>
        </p:nvSpPr>
        <p:spPr/>
        <p:txBody>
          <a:body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2938112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25E68-4718-41C7-B94B-EFE39D5E1A3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C381057-4B9D-4E69-BBD6-C3C01424C9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BB2B50-5D93-47A2-9CDA-54FDE0546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77F5-2940-4AF1-A2E2-48C7AA0271A1}"/>
              </a:ext>
            </a:extLst>
          </p:cNvPr>
          <p:cNvSpPr>
            <a:spLocks noGrp="1"/>
          </p:cNvSpPr>
          <p:nvPr>
            <p:ph type="dt" sz="half" idx="10"/>
          </p:nvPr>
        </p:nvSpPr>
        <p:spPr/>
        <p:txBody>
          <a:bodyPr/>
          <a:lstStyle/>
          <a:p>
            <a:fld id="{C5377080-83BA-4948-A4CE-90B2C2027B3B}" type="datetimeFigureOut">
              <a:rPr lang="zh-CN" altLang="en-US" smtClean="0"/>
              <a:t>2022/6/6</a:t>
            </a:fld>
            <a:endParaRPr lang="zh-CN" altLang="en-US"/>
          </a:p>
        </p:txBody>
      </p:sp>
      <p:sp>
        <p:nvSpPr>
          <p:cNvPr id="6" name="页脚占位符 5">
            <a:extLst>
              <a:ext uri="{FF2B5EF4-FFF2-40B4-BE49-F238E27FC236}">
                <a16:creationId xmlns:a16="http://schemas.microsoft.com/office/drawing/2014/main" id="{367CBC31-A721-48D5-9945-10245A9E1D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893536-A9D5-44F2-87CA-F1D3F8F3F3F9}"/>
              </a:ext>
            </a:extLst>
          </p:cNvPr>
          <p:cNvSpPr>
            <a:spLocks noGrp="1"/>
          </p:cNvSpPr>
          <p:nvPr>
            <p:ph type="sldNum" sz="quarter" idx="12"/>
          </p:nvPr>
        </p:nvSpPr>
        <p:spPr/>
        <p:txBody>
          <a:body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378107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C0AB5-1079-43DC-8238-C01242D6B62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9999DA8-001A-49D0-8352-9DE4BC19F1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493AFA-F4D5-4781-9304-03E049D2C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8E1E3F-573E-4B8A-B863-D2181A05E80A}"/>
              </a:ext>
            </a:extLst>
          </p:cNvPr>
          <p:cNvSpPr>
            <a:spLocks noGrp="1"/>
          </p:cNvSpPr>
          <p:nvPr>
            <p:ph type="dt" sz="half" idx="10"/>
          </p:nvPr>
        </p:nvSpPr>
        <p:spPr/>
        <p:txBody>
          <a:bodyPr/>
          <a:lstStyle/>
          <a:p>
            <a:fld id="{C5377080-83BA-4948-A4CE-90B2C2027B3B}" type="datetimeFigureOut">
              <a:rPr lang="zh-CN" altLang="en-US" smtClean="0"/>
              <a:t>2022/6/6</a:t>
            </a:fld>
            <a:endParaRPr lang="zh-CN" altLang="en-US"/>
          </a:p>
        </p:txBody>
      </p:sp>
      <p:sp>
        <p:nvSpPr>
          <p:cNvPr id="6" name="页脚占位符 5">
            <a:extLst>
              <a:ext uri="{FF2B5EF4-FFF2-40B4-BE49-F238E27FC236}">
                <a16:creationId xmlns:a16="http://schemas.microsoft.com/office/drawing/2014/main" id="{9A93982B-E122-4489-848E-C88988C9C7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BE8E22-E767-4B8F-BA48-4242ACB19DAC}"/>
              </a:ext>
            </a:extLst>
          </p:cNvPr>
          <p:cNvSpPr>
            <a:spLocks noGrp="1"/>
          </p:cNvSpPr>
          <p:nvPr>
            <p:ph type="sldNum" sz="quarter" idx="12"/>
          </p:nvPr>
        </p:nvSpPr>
        <p:spPr/>
        <p:txBody>
          <a:body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2826199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C71FB3F-0B7D-42AF-B73E-4F0011C967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4C78D55-8FA0-4090-8D5D-0E1CC2FAA2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72D8D7-9C29-4CB3-BDF5-1A3DB3309F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377080-83BA-4948-A4CE-90B2C2027B3B}"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65F9B752-2BFA-4890-B1D3-E0BBFBD191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E772B6A-BFFE-4B89-A0E5-F6E958DD01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BF8693-182E-4188-9DAB-A5A091E76566}" type="slidenum">
              <a:rPr lang="zh-CN" altLang="en-US" smtClean="0"/>
              <a:t>‹#›</a:t>
            </a:fld>
            <a:endParaRPr lang="zh-CN" altLang="en-US"/>
          </a:p>
        </p:txBody>
      </p:sp>
    </p:spTree>
    <p:extLst>
      <p:ext uri="{BB962C8B-B14F-4D97-AF65-F5344CB8AC3E}">
        <p14:creationId xmlns:p14="http://schemas.microsoft.com/office/powerpoint/2010/main" val="374636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6574B6E-4DB4-4C39-986E-8F7DB3CE7C2C}"/>
              </a:ext>
            </a:extLst>
          </p:cNvPr>
          <p:cNvSpPr txBox="1"/>
          <p:nvPr/>
        </p:nvSpPr>
        <p:spPr>
          <a:xfrm>
            <a:off x="1577962" y="1015519"/>
            <a:ext cx="9036077" cy="4272965"/>
          </a:xfrm>
          <a:prstGeom prst="rect">
            <a:avLst/>
          </a:prstGeom>
          <a:noFill/>
        </p:spPr>
        <p:txBody>
          <a:bodyPr wrap="square" rtlCol="0">
            <a:spAutoFit/>
          </a:bodyPr>
          <a:lstStyle/>
          <a:p>
            <a:pPr indent="457200">
              <a:lnSpc>
                <a:spcPct val="150000"/>
              </a:lnSpc>
              <a:spcBef>
                <a:spcPts val="50"/>
              </a:spcBef>
              <a:spcAft>
                <a:spcPts val="200"/>
              </a:spcAft>
            </a:pPr>
            <a:r>
              <a:rPr lang="en-US" altLang="zh-CN" sz="6000" b="1">
                <a:solidFill>
                  <a:srgbClr val="FF0000"/>
                </a:solidFill>
                <a:latin typeface="宋体" panose="02010600030101010101" pitchFamily="2" charset="-122"/>
                <a:ea typeface="宋体" panose="02010600030101010101" pitchFamily="2" charset="-122"/>
              </a:rPr>
              <a:t>1</a:t>
            </a:r>
            <a:r>
              <a:rPr lang="zh-CN" altLang="en-US" sz="6000" b="1">
                <a:solidFill>
                  <a:srgbClr val="FF0000"/>
                </a:solidFill>
                <a:latin typeface="宋体" panose="02010600030101010101" pitchFamily="2" charset="-122"/>
                <a:ea typeface="宋体" panose="02010600030101010101" pitchFamily="2" charset="-122"/>
              </a:rPr>
              <a:t>、小论文撰写经验分享</a:t>
            </a:r>
            <a:endParaRPr lang="en-US" altLang="zh-CN" sz="6000" b="1">
              <a:solidFill>
                <a:srgbClr val="FF0000"/>
              </a:solidFill>
              <a:latin typeface="宋体" panose="02010600030101010101" pitchFamily="2" charset="-122"/>
              <a:ea typeface="宋体" panose="02010600030101010101" pitchFamily="2" charset="-122"/>
            </a:endParaRPr>
          </a:p>
          <a:p>
            <a:pPr indent="457200"/>
            <a:r>
              <a:rPr lang="en-US" altLang="zh-CN" sz="3600" b="1">
                <a:latin typeface="宋体" panose="02010600030101010101" pitchFamily="2" charset="-122"/>
                <a:ea typeface="宋体" panose="02010600030101010101" pitchFamily="2" charset="-122"/>
              </a:rPr>
              <a:t>1.1 </a:t>
            </a:r>
            <a:r>
              <a:rPr lang="zh-CN" altLang="en-US" sz="3600" b="1">
                <a:latin typeface="宋体" panose="02010600030101010101" pitchFamily="2" charset="-122"/>
                <a:ea typeface="宋体" panose="02010600030101010101" pitchFamily="2" charset="-122"/>
              </a:rPr>
              <a:t>小论文内容的组成</a:t>
            </a:r>
          </a:p>
          <a:p>
            <a:pPr indent="457200"/>
            <a:r>
              <a:rPr lang="en-US" altLang="zh-CN" sz="3600" b="1">
                <a:latin typeface="宋体" panose="02010600030101010101" pitchFamily="2" charset="-122"/>
                <a:ea typeface="宋体" panose="02010600030101010101" pitchFamily="2" charset="-122"/>
              </a:rPr>
              <a:t>1.2 </a:t>
            </a:r>
            <a:r>
              <a:rPr lang="zh-CN" altLang="en-US" sz="3600" b="1">
                <a:latin typeface="宋体" panose="02010600030101010101" pitchFamily="2" charset="-122"/>
                <a:ea typeface="宋体" panose="02010600030101010101" pitchFamily="2" charset="-122"/>
              </a:rPr>
              <a:t>中英文摘要</a:t>
            </a:r>
          </a:p>
          <a:p>
            <a:pPr indent="457200"/>
            <a:r>
              <a:rPr lang="en-US" altLang="zh-CN" sz="3600" b="1">
                <a:latin typeface="宋体" panose="02010600030101010101" pitchFamily="2" charset="-122"/>
                <a:ea typeface="宋体" panose="02010600030101010101" pitchFamily="2" charset="-122"/>
              </a:rPr>
              <a:t>1.3 </a:t>
            </a:r>
            <a:r>
              <a:rPr lang="zh-CN" altLang="en-US" sz="3600" b="1">
                <a:latin typeface="宋体" panose="02010600030101010101" pitchFamily="2" charset="-122"/>
                <a:ea typeface="宋体" panose="02010600030101010101" pitchFamily="2" charset="-122"/>
              </a:rPr>
              <a:t>图的绘制</a:t>
            </a:r>
          </a:p>
          <a:p>
            <a:pPr indent="457200"/>
            <a:r>
              <a:rPr lang="en-US" altLang="zh-CN" sz="3600" b="1">
                <a:latin typeface="宋体" panose="02010600030101010101" pitchFamily="2" charset="-122"/>
                <a:ea typeface="宋体" panose="02010600030101010101" pitchFamily="2" charset="-122"/>
              </a:rPr>
              <a:t>1.4 </a:t>
            </a:r>
            <a:r>
              <a:rPr lang="zh-CN" altLang="en-US" sz="3600" b="1">
                <a:latin typeface="宋体" panose="02010600030101010101" pitchFamily="2" charset="-122"/>
                <a:ea typeface="宋体" panose="02010600030101010101" pitchFamily="2" charset="-122"/>
              </a:rPr>
              <a:t>数据的整理</a:t>
            </a:r>
          </a:p>
          <a:p>
            <a:pPr indent="457200"/>
            <a:r>
              <a:rPr lang="en-US" altLang="zh-CN" sz="3600" b="1">
                <a:latin typeface="宋体" panose="02010600030101010101" pitchFamily="2" charset="-122"/>
                <a:ea typeface="宋体" panose="02010600030101010101" pitchFamily="2" charset="-122"/>
              </a:rPr>
              <a:t>1.5 </a:t>
            </a:r>
            <a:r>
              <a:rPr lang="zh-CN" altLang="en-US" sz="3600" b="1">
                <a:latin typeface="宋体" panose="02010600030101010101" pitchFamily="2" charset="-122"/>
                <a:ea typeface="宋体" panose="02010600030101010101" pitchFamily="2" charset="-122"/>
              </a:rPr>
              <a:t>投递刊物的选择</a:t>
            </a:r>
          </a:p>
        </p:txBody>
      </p:sp>
    </p:spTree>
    <p:extLst>
      <p:ext uri="{BB962C8B-B14F-4D97-AF65-F5344CB8AC3E}">
        <p14:creationId xmlns:p14="http://schemas.microsoft.com/office/powerpoint/2010/main" val="4202054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1.4 </a:t>
            </a:r>
            <a:r>
              <a:rPr lang="zh-CN" altLang="en-US" sz="3600" b="1">
                <a:latin typeface="宋体" panose="02010600030101010101" pitchFamily="2" charset="-122"/>
                <a:ea typeface="宋体" panose="02010600030101010101" pitchFamily="2" charset="-122"/>
              </a:rPr>
              <a:t>数据的整理</a:t>
            </a:r>
          </a:p>
        </p:txBody>
      </p:sp>
      <p:pic>
        <p:nvPicPr>
          <p:cNvPr id="3" name="图片 2">
            <a:extLst>
              <a:ext uri="{FF2B5EF4-FFF2-40B4-BE49-F238E27FC236}">
                <a16:creationId xmlns:a16="http://schemas.microsoft.com/office/drawing/2014/main" id="{C7297B02-2993-4297-B735-884C7CA07FC5}"/>
              </a:ext>
            </a:extLst>
          </p:cNvPr>
          <p:cNvPicPr>
            <a:picLocks noChangeAspect="1"/>
          </p:cNvPicPr>
          <p:nvPr/>
        </p:nvPicPr>
        <p:blipFill>
          <a:blip r:embed="rId2"/>
          <a:stretch>
            <a:fillRect/>
          </a:stretch>
        </p:blipFill>
        <p:spPr>
          <a:xfrm>
            <a:off x="746413" y="1401452"/>
            <a:ext cx="4628571" cy="1438095"/>
          </a:xfrm>
          <a:prstGeom prst="rect">
            <a:avLst/>
          </a:prstGeom>
        </p:spPr>
      </p:pic>
      <p:pic>
        <p:nvPicPr>
          <p:cNvPr id="5" name="图片 4">
            <a:extLst>
              <a:ext uri="{FF2B5EF4-FFF2-40B4-BE49-F238E27FC236}">
                <a16:creationId xmlns:a16="http://schemas.microsoft.com/office/drawing/2014/main" id="{AA7C47E2-DE24-41A1-B9B1-EAD322080C36}"/>
              </a:ext>
            </a:extLst>
          </p:cNvPr>
          <p:cNvPicPr>
            <a:picLocks noChangeAspect="1"/>
          </p:cNvPicPr>
          <p:nvPr/>
        </p:nvPicPr>
        <p:blipFill>
          <a:blip r:embed="rId3"/>
          <a:stretch>
            <a:fillRect/>
          </a:stretch>
        </p:blipFill>
        <p:spPr>
          <a:xfrm>
            <a:off x="878538" y="3429000"/>
            <a:ext cx="4364322" cy="1315877"/>
          </a:xfrm>
          <a:prstGeom prst="rect">
            <a:avLst/>
          </a:prstGeom>
        </p:spPr>
      </p:pic>
      <p:pic>
        <p:nvPicPr>
          <p:cNvPr id="9" name="图片 8">
            <a:extLst>
              <a:ext uri="{FF2B5EF4-FFF2-40B4-BE49-F238E27FC236}">
                <a16:creationId xmlns:a16="http://schemas.microsoft.com/office/drawing/2014/main" id="{0814DF62-858F-423F-BB54-D6A3BE0B89F8}"/>
              </a:ext>
            </a:extLst>
          </p:cNvPr>
          <p:cNvPicPr>
            <a:picLocks noChangeAspect="1"/>
          </p:cNvPicPr>
          <p:nvPr/>
        </p:nvPicPr>
        <p:blipFill>
          <a:blip r:embed="rId4"/>
          <a:stretch>
            <a:fillRect/>
          </a:stretch>
        </p:blipFill>
        <p:spPr>
          <a:xfrm>
            <a:off x="5650786" y="1401452"/>
            <a:ext cx="1247619" cy="4733333"/>
          </a:xfrm>
          <a:prstGeom prst="rect">
            <a:avLst/>
          </a:prstGeom>
        </p:spPr>
      </p:pic>
      <p:pic>
        <p:nvPicPr>
          <p:cNvPr id="11" name="图片 10">
            <a:extLst>
              <a:ext uri="{FF2B5EF4-FFF2-40B4-BE49-F238E27FC236}">
                <a16:creationId xmlns:a16="http://schemas.microsoft.com/office/drawing/2014/main" id="{B916C9AE-9911-4066-A5CF-50CC9B972179}"/>
              </a:ext>
            </a:extLst>
          </p:cNvPr>
          <p:cNvPicPr>
            <a:picLocks noChangeAspect="1"/>
          </p:cNvPicPr>
          <p:nvPr/>
        </p:nvPicPr>
        <p:blipFill>
          <a:blip r:embed="rId5"/>
          <a:stretch>
            <a:fillRect/>
          </a:stretch>
        </p:blipFill>
        <p:spPr>
          <a:xfrm>
            <a:off x="7789870" y="320161"/>
            <a:ext cx="3452900" cy="1251849"/>
          </a:xfrm>
          <a:prstGeom prst="rect">
            <a:avLst/>
          </a:prstGeom>
        </p:spPr>
      </p:pic>
      <p:pic>
        <p:nvPicPr>
          <p:cNvPr id="14" name="图片 13">
            <a:extLst>
              <a:ext uri="{FF2B5EF4-FFF2-40B4-BE49-F238E27FC236}">
                <a16:creationId xmlns:a16="http://schemas.microsoft.com/office/drawing/2014/main" id="{B9A82591-B244-49F9-BFB4-02D7FAF76DEA}"/>
              </a:ext>
            </a:extLst>
          </p:cNvPr>
          <p:cNvPicPr>
            <a:picLocks noChangeAspect="1"/>
          </p:cNvPicPr>
          <p:nvPr/>
        </p:nvPicPr>
        <p:blipFill rotWithShape="1">
          <a:blip r:embed="rId6"/>
          <a:srcRect b="35698"/>
          <a:stretch/>
        </p:blipFill>
        <p:spPr>
          <a:xfrm>
            <a:off x="8487101" y="2341937"/>
            <a:ext cx="2769081" cy="3792848"/>
          </a:xfrm>
          <a:prstGeom prst="rect">
            <a:avLst/>
          </a:prstGeom>
        </p:spPr>
      </p:pic>
      <p:sp>
        <p:nvSpPr>
          <p:cNvPr id="16" name="箭头: 右 15">
            <a:extLst>
              <a:ext uri="{FF2B5EF4-FFF2-40B4-BE49-F238E27FC236}">
                <a16:creationId xmlns:a16="http://schemas.microsoft.com/office/drawing/2014/main" id="{3DFF6ACE-0938-4394-9916-2D964A8F8B15}"/>
              </a:ext>
            </a:extLst>
          </p:cNvPr>
          <p:cNvSpPr/>
          <p:nvPr/>
        </p:nvSpPr>
        <p:spPr>
          <a:xfrm rot="16200000" flipH="1">
            <a:off x="2291750" y="2999170"/>
            <a:ext cx="1106096"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52828D0A-DED6-4092-903F-474745CE5D20}"/>
              </a:ext>
            </a:extLst>
          </p:cNvPr>
          <p:cNvSpPr/>
          <p:nvPr/>
        </p:nvSpPr>
        <p:spPr>
          <a:xfrm rot="8757551" flipH="1">
            <a:off x="6898405" y="1675272"/>
            <a:ext cx="1106096"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圆角右 17">
            <a:extLst>
              <a:ext uri="{FF2B5EF4-FFF2-40B4-BE49-F238E27FC236}">
                <a16:creationId xmlns:a16="http://schemas.microsoft.com/office/drawing/2014/main" id="{B002DB05-EEE1-4BBF-AC4E-FAAA566CCE5B}"/>
              </a:ext>
            </a:extLst>
          </p:cNvPr>
          <p:cNvSpPr/>
          <p:nvPr/>
        </p:nvSpPr>
        <p:spPr>
          <a:xfrm flipV="1">
            <a:off x="2759853" y="4806308"/>
            <a:ext cx="2820485"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右 18">
            <a:extLst>
              <a:ext uri="{FF2B5EF4-FFF2-40B4-BE49-F238E27FC236}">
                <a16:creationId xmlns:a16="http://schemas.microsoft.com/office/drawing/2014/main" id="{DC3BD723-5C5B-4155-BF56-67DDF2602BB6}"/>
              </a:ext>
            </a:extLst>
          </p:cNvPr>
          <p:cNvSpPr/>
          <p:nvPr/>
        </p:nvSpPr>
        <p:spPr>
          <a:xfrm rot="16200000" flipH="1">
            <a:off x="9466494" y="1741074"/>
            <a:ext cx="769927"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1473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1.5 </a:t>
            </a:r>
            <a:r>
              <a:rPr lang="zh-CN" altLang="en-US" sz="3600" b="1">
                <a:latin typeface="宋体" panose="02010600030101010101" pitchFamily="2" charset="-122"/>
                <a:ea typeface="宋体" panose="02010600030101010101" pitchFamily="2" charset="-122"/>
              </a:rPr>
              <a:t>投递刊物的选择</a:t>
            </a:r>
          </a:p>
        </p:txBody>
      </p:sp>
      <p:pic>
        <p:nvPicPr>
          <p:cNvPr id="20" name="图片 19">
            <a:extLst>
              <a:ext uri="{FF2B5EF4-FFF2-40B4-BE49-F238E27FC236}">
                <a16:creationId xmlns:a16="http://schemas.microsoft.com/office/drawing/2014/main" id="{0FF5E8DE-6747-4A63-A3D0-1DE571C52DFF}"/>
              </a:ext>
            </a:extLst>
          </p:cNvPr>
          <p:cNvPicPr>
            <a:picLocks noChangeAspect="1"/>
          </p:cNvPicPr>
          <p:nvPr/>
        </p:nvPicPr>
        <p:blipFill>
          <a:blip r:embed="rId2"/>
          <a:stretch>
            <a:fillRect/>
          </a:stretch>
        </p:blipFill>
        <p:spPr>
          <a:xfrm>
            <a:off x="7908874" y="1552879"/>
            <a:ext cx="3721086" cy="2196588"/>
          </a:xfrm>
          <a:prstGeom prst="rect">
            <a:avLst/>
          </a:prstGeom>
        </p:spPr>
      </p:pic>
      <p:pic>
        <p:nvPicPr>
          <p:cNvPr id="22" name="图片 21">
            <a:extLst>
              <a:ext uri="{FF2B5EF4-FFF2-40B4-BE49-F238E27FC236}">
                <a16:creationId xmlns:a16="http://schemas.microsoft.com/office/drawing/2014/main" id="{F96AD021-9934-4761-B755-817D3AFFCE28}"/>
              </a:ext>
            </a:extLst>
          </p:cNvPr>
          <p:cNvPicPr>
            <a:picLocks noChangeAspect="1"/>
          </p:cNvPicPr>
          <p:nvPr/>
        </p:nvPicPr>
        <p:blipFill>
          <a:blip r:embed="rId3"/>
          <a:stretch>
            <a:fillRect/>
          </a:stretch>
        </p:blipFill>
        <p:spPr>
          <a:xfrm>
            <a:off x="273850" y="1552879"/>
            <a:ext cx="6496123" cy="3908323"/>
          </a:xfrm>
          <a:prstGeom prst="rect">
            <a:avLst/>
          </a:prstGeom>
        </p:spPr>
      </p:pic>
      <p:pic>
        <p:nvPicPr>
          <p:cNvPr id="23" name="图片 22">
            <a:extLst>
              <a:ext uri="{FF2B5EF4-FFF2-40B4-BE49-F238E27FC236}">
                <a16:creationId xmlns:a16="http://schemas.microsoft.com/office/drawing/2014/main" id="{395F7BB5-2ACC-4C77-B960-528863908128}"/>
              </a:ext>
            </a:extLst>
          </p:cNvPr>
          <p:cNvPicPr>
            <a:picLocks noChangeAspect="1"/>
          </p:cNvPicPr>
          <p:nvPr/>
        </p:nvPicPr>
        <p:blipFill>
          <a:blip r:embed="rId4"/>
          <a:stretch>
            <a:fillRect/>
          </a:stretch>
        </p:blipFill>
        <p:spPr>
          <a:xfrm>
            <a:off x="4726999" y="5789002"/>
            <a:ext cx="6769727" cy="887833"/>
          </a:xfrm>
          <a:prstGeom prst="rect">
            <a:avLst/>
          </a:prstGeom>
        </p:spPr>
      </p:pic>
      <p:cxnSp>
        <p:nvCxnSpPr>
          <p:cNvPr id="24" name="直接箭头连接符 23">
            <a:extLst>
              <a:ext uri="{FF2B5EF4-FFF2-40B4-BE49-F238E27FC236}">
                <a16:creationId xmlns:a16="http://schemas.microsoft.com/office/drawing/2014/main" id="{A28CB228-9FAB-4D44-8E7D-DC2A14D9B2D6}"/>
              </a:ext>
            </a:extLst>
          </p:cNvPr>
          <p:cNvCxnSpPr>
            <a:cxnSpLocks/>
          </p:cNvCxnSpPr>
          <p:nvPr/>
        </p:nvCxnSpPr>
        <p:spPr>
          <a:xfrm>
            <a:off x="3736035" y="4891795"/>
            <a:ext cx="2757715" cy="110040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79A9999-0248-4BAA-B4B0-B1C2EAA44AC2}"/>
              </a:ext>
            </a:extLst>
          </p:cNvPr>
          <p:cNvCxnSpPr/>
          <p:nvPr/>
        </p:nvCxnSpPr>
        <p:spPr>
          <a:xfrm>
            <a:off x="4969750" y="6320002"/>
            <a:ext cx="6821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7562EA1-9E6E-46C2-BC0B-F0A22190CCBD}"/>
              </a:ext>
            </a:extLst>
          </p:cNvPr>
          <p:cNvCxnSpPr>
            <a:cxnSpLocks/>
          </p:cNvCxnSpPr>
          <p:nvPr/>
        </p:nvCxnSpPr>
        <p:spPr>
          <a:xfrm>
            <a:off x="9440150" y="6131316"/>
            <a:ext cx="13933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3E5DDDF-8B21-40B0-AFF7-309EACB223D7}"/>
              </a:ext>
            </a:extLst>
          </p:cNvPr>
          <p:cNvCxnSpPr>
            <a:cxnSpLocks/>
          </p:cNvCxnSpPr>
          <p:nvPr/>
        </p:nvCxnSpPr>
        <p:spPr>
          <a:xfrm flipH="1">
            <a:off x="6493750" y="2651173"/>
            <a:ext cx="2946400" cy="46578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018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1.5 </a:t>
            </a:r>
            <a:r>
              <a:rPr lang="zh-CN" altLang="en-US" sz="3600" b="1">
                <a:latin typeface="宋体" panose="02010600030101010101" pitchFamily="2" charset="-122"/>
                <a:ea typeface="宋体" panose="02010600030101010101" pitchFamily="2" charset="-122"/>
              </a:rPr>
              <a:t>投递刊物的选择</a:t>
            </a:r>
          </a:p>
        </p:txBody>
      </p:sp>
      <p:pic>
        <p:nvPicPr>
          <p:cNvPr id="10" name="图片 9">
            <a:extLst>
              <a:ext uri="{FF2B5EF4-FFF2-40B4-BE49-F238E27FC236}">
                <a16:creationId xmlns:a16="http://schemas.microsoft.com/office/drawing/2014/main" id="{6A9095BB-4C3A-425D-96E1-9AEB49DCD20C}"/>
              </a:ext>
            </a:extLst>
          </p:cNvPr>
          <p:cNvPicPr>
            <a:picLocks noChangeAspect="1"/>
          </p:cNvPicPr>
          <p:nvPr/>
        </p:nvPicPr>
        <p:blipFill>
          <a:blip r:embed="rId2"/>
          <a:stretch>
            <a:fillRect/>
          </a:stretch>
        </p:blipFill>
        <p:spPr>
          <a:xfrm>
            <a:off x="528954" y="1136558"/>
            <a:ext cx="6435091" cy="5237675"/>
          </a:xfrm>
          <a:prstGeom prst="rect">
            <a:avLst/>
          </a:prstGeom>
        </p:spPr>
      </p:pic>
      <p:cxnSp>
        <p:nvCxnSpPr>
          <p:cNvPr id="11" name="直接连接符 10">
            <a:extLst>
              <a:ext uri="{FF2B5EF4-FFF2-40B4-BE49-F238E27FC236}">
                <a16:creationId xmlns:a16="http://schemas.microsoft.com/office/drawing/2014/main" id="{7F880ECC-EA0A-4268-952E-96E80E9F6B05}"/>
              </a:ext>
            </a:extLst>
          </p:cNvPr>
          <p:cNvCxnSpPr>
            <a:cxnSpLocks/>
          </p:cNvCxnSpPr>
          <p:nvPr/>
        </p:nvCxnSpPr>
        <p:spPr>
          <a:xfrm>
            <a:off x="1578247" y="3429000"/>
            <a:ext cx="9300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48176B2-14D3-4C97-9A21-A8BEE6CEFD25}"/>
              </a:ext>
            </a:extLst>
          </p:cNvPr>
          <p:cNvCxnSpPr>
            <a:cxnSpLocks/>
          </p:cNvCxnSpPr>
          <p:nvPr/>
        </p:nvCxnSpPr>
        <p:spPr>
          <a:xfrm>
            <a:off x="2676797" y="3429000"/>
            <a:ext cx="9300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36209F63-B3CF-4B35-9F86-DB1896B49F2C}"/>
              </a:ext>
            </a:extLst>
          </p:cNvPr>
          <p:cNvSpPr txBox="1"/>
          <p:nvPr/>
        </p:nvSpPr>
        <p:spPr>
          <a:xfrm>
            <a:off x="6739023" y="483767"/>
            <a:ext cx="5265601" cy="6072753"/>
          </a:xfrm>
          <a:prstGeom prst="rect">
            <a:avLst/>
          </a:prstGeom>
          <a:noFill/>
        </p:spPr>
        <p:txBody>
          <a:bodyPr wrap="square">
            <a:spAutoFit/>
          </a:bodyPr>
          <a:lstStyle/>
          <a:p>
            <a:pPr indent="457200">
              <a:lnSpc>
                <a:spcPct val="150000"/>
              </a:lnSpc>
              <a:spcBef>
                <a:spcPts val="100"/>
              </a:spcBef>
            </a:pPr>
            <a:r>
              <a:rPr lang="zh-CN" altLang="en-US" sz="2000" b="1" dirty="0">
                <a:solidFill>
                  <a:srgbClr val="FF0000"/>
                </a:solidFill>
              </a:rPr>
              <a:t>复合影响因子</a:t>
            </a:r>
            <a:r>
              <a:rPr lang="zh-CN" altLang="en-US" sz="2000" dirty="0"/>
              <a:t>：是以期刊、学位论文、会议论文为复合统计源文献计算，被评价期刊前两年发表的可被引文献在统计年的被引用总次数与该期刊在前两年内发表的可被引文献总量之比。</a:t>
            </a:r>
            <a:endParaRPr lang="en-US" altLang="zh-CN" sz="2000" dirty="0"/>
          </a:p>
          <a:p>
            <a:pPr indent="457200">
              <a:lnSpc>
                <a:spcPct val="150000"/>
              </a:lnSpc>
              <a:spcBef>
                <a:spcPts val="100"/>
              </a:spcBef>
            </a:pPr>
            <a:r>
              <a:rPr lang="zh-CN" altLang="en-US" sz="2000" b="1" dirty="0">
                <a:solidFill>
                  <a:srgbClr val="FF0000"/>
                </a:solidFill>
              </a:rPr>
              <a:t>综合影响因子</a:t>
            </a:r>
            <a:r>
              <a:rPr lang="zh-CN" altLang="en-US" sz="2000" dirty="0"/>
              <a:t>：主要是指文、理科综合，是以科技类期刊及人文社会科学类期刊综合统计源文献计算，被评价期刊前两年发表的可被引文献在统计年的被引用总次数与该期刊在前两年内发表的可被引文献总量之比。</a:t>
            </a:r>
            <a:endParaRPr lang="en-US" altLang="zh-CN" sz="2000" dirty="0"/>
          </a:p>
          <a:p>
            <a:pPr indent="457200">
              <a:lnSpc>
                <a:spcPct val="150000"/>
              </a:lnSpc>
              <a:spcBef>
                <a:spcPts val="100"/>
              </a:spcBef>
            </a:pPr>
            <a:r>
              <a:rPr lang="zh-CN" altLang="en-US" sz="2000" dirty="0"/>
              <a:t>简言之：</a:t>
            </a:r>
            <a:r>
              <a:rPr lang="zh-CN" altLang="en-US" sz="2000" b="1" dirty="0"/>
              <a:t>复合包括硕博士论文、会议论文、期刊引用的次数计算，但是综合只包括期刊引用的次数计算。</a:t>
            </a:r>
          </a:p>
        </p:txBody>
      </p:sp>
    </p:spTree>
    <p:extLst>
      <p:ext uri="{BB962C8B-B14F-4D97-AF65-F5344CB8AC3E}">
        <p14:creationId xmlns:p14="http://schemas.microsoft.com/office/powerpoint/2010/main" val="2766938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1.5 </a:t>
            </a:r>
            <a:r>
              <a:rPr lang="zh-CN" altLang="en-US" sz="3600" b="1">
                <a:latin typeface="宋体" panose="02010600030101010101" pitchFamily="2" charset="-122"/>
                <a:ea typeface="宋体" panose="02010600030101010101" pitchFamily="2" charset="-122"/>
              </a:rPr>
              <a:t>投递刊物的选择</a:t>
            </a:r>
          </a:p>
        </p:txBody>
      </p:sp>
      <p:pic>
        <p:nvPicPr>
          <p:cNvPr id="3" name="图片 2">
            <a:extLst>
              <a:ext uri="{FF2B5EF4-FFF2-40B4-BE49-F238E27FC236}">
                <a16:creationId xmlns:a16="http://schemas.microsoft.com/office/drawing/2014/main" id="{A322F49F-67FE-8166-8AE4-0E2CB4D8ECAE}"/>
              </a:ext>
            </a:extLst>
          </p:cNvPr>
          <p:cNvPicPr>
            <a:picLocks noChangeAspect="1"/>
          </p:cNvPicPr>
          <p:nvPr/>
        </p:nvPicPr>
        <p:blipFill>
          <a:blip r:embed="rId2"/>
          <a:stretch>
            <a:fillRect/>
          </a:stretch>
        </p:blipFill>
        <p:spPr>
          <a:xfrm>
            <a:off x="1059841" y="916297"/>
            <a:ext cx="9531220" cy="5887619"/>
          </a:xfrm>
          <a:prstGeom prst="rect">
            <a:avLst/>
          </a:prstGeom>
        </p:spPr>
      </p:pic>
      <p:cxnSp>
        <p:nvCxnSpPr>
          <p:cNvPr id="8" name="直接连接符 7">
            <a:extLst>
              <a:ext uri="{FF2B5EF4-FFF2-40B4-BE49-F238E27FC236}">
                <a16:creationId xmlns:a16="http://schemas.microsoft.com/office/drawing/2014/main" id="{5FCBEF63-76A5-3CD8-BBB7-1A7CD9BA9236}"/>
              </a:ext>
            </a:extLst>
          </p:cNvPr>
          <p:cNvCxnSpPr>
            <a:cxnSpLocks/>
          </p:cNvCxnSpPr>
          <p:nvPr/>
        </p:nvCxnSpPr>
        <p:spPr>
          <a:xfrm>
            <a:off x="8021155" y="2177248"/>
            <a:ext cx="21171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2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1.5 </a:t>
            </a:r>
            <a:r>
              <a:rPr lang="zh-CN" altLang="en-US" sz="3600" b="1">
                <a:latin typeface="宋体" panose="02010600030101010101" pitchFamily="2" charset="-122"/>
                <a:ea typeface="宋体" panose="02010600030101010101" pitchFamily="2" charset="-122"/>
              </a:rPr>
              <a:t>投递刊物的选择</a:t>
            </a:r>
          </a:p>
        </p:txBody>
      </p:sp>
      <p:pic>
        <p:nvPicPr>
          <p:cNvPr id="4" name="图片 3">
            <a:extLst>
              <a:ext uri="{FF2B5EF4-FFF2-40B4-BE49-F238E27FC236}">
                <a16:creationId xmlns:a16="http://schemas.microsoft.com/office/drawing/2014/main" id="{B0447171-9664-46AC-A6D2-E92C5975E9B2}"/>
              </a:ext>
            </a:extLst>
          </p:cNvPr>
          <p:cNvPicPr>
            <a:picLocks noChangeAspect="1"/>
          </p:cNvPicPr>
          <p:nvPr/>
        </p:nvPicPr>
        <p:blipFill>
          <a:blip r:embed="rId2"/>
          <a:stretch>
            <a:fillRect/>
          </a:stretch>
        </p:blipFill>
        <p:spPr>
          <a:xfrm>
            <a:off x="148409" y="1054100"/>
            <a:ext cx="11228916" cy="1476466"/>
          </a:xfrm>
          <a:prstGeom prst="rect">
            <a:avLst/>
          </a:prstGeom>
        </p:spPr>
      </p:pic>
      <p:pic>
        <p:nvPicPr>
          <p:cNvPr id="5" name="图片 4">
            <a:extLst>
              <a:ext uri="{FF2B5EF4-FFF2-40B4-BE49-F238E27FC236}">
                <a16:creationId xmlns:a16="http://schemas.microsoft.com/office/drawing/2014/main" id="{B11E0E5C-9EF7-4F19-9101-42FA1A742066}"/>
              </a:ext>
            </a:extLst>
          </p:cNvPr>
          <p:cNvPicPr>
            <a:picLocks noChangeAspect="1"/>
          </p:cNvPicPr>
          <p:nvPr/>
        </p:nvPicPr>
        <p:blipFill>
          <a:blip r:embed="rId3"/>
          <a:stretch>
            <a:fillRect/>
          </a:stretch>
        </p:blipFill>
        <p:spPr>
          <a:xfrm>
            <a:off x="1520009" y="2530566"/>
            <a:ext cx="8668767" cy="4327434"/>
          </a:xfrm>
          <a:prstGeom prst="rect">
            <a:avLst/>
          </a:prstGeom>
        </p:spPr>
      </p:pic>
      <p:sp>
        <p:nvSpPr>
          <p:cNvPr id="7" name="矩形 6">
            <a:extLst>
              <a:ext uri="{FF2B5EF4-FFF2-40B4-BE49-F238E27FC236}">
                <a16:creationId xmlns:a16="http://schemas.microsoft.com/office/drawing/2014/main" id="{FCA4C72C-BA60-4040-9E76-F816BA725E24}"/>
              </a:ext>
            </a:extLst>
          </p:cNvPr>
          <p:cNvSpPr/>
          <p:nvPr/>
        </p:nvSpPr>
        <p:spPr>
          <a:xfrm flipV="1">
            <a:off x="2530475" y="1600654"/>
            <a:ext cx="181292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4893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1.5 </a:t>
            </a:r>
            <a:r>
              <a:rPr lang="zh-CN" altLang="en-US" sz="3600" b="1">
                <a:latin typeface="宋体" panose="02010600030101010101" pitchFamily="2" charset="-122"/>
                <a:ea typeface="宋体" panose="02010600030101010101" pitchFamily="2" charset="-122"/>
              </a:rPr>
              <a:t>投递刊物的选择</a:t>
            </a:r>
          </a:p>
        </p:txBody>
      </p:sp>
      <p:pic>
        <p:nvPicPr>
          <p:cNvPr id="6" name="图片 5">
            <a:extLst>
              <a:ext uri="{FF2B5EF4-FFF2-40B4-BE49-F238E27FC236}">
                <a16:creationId xmlns:a16="http://schemas.microsoft.com/office/drawing/2014/main" id="{3797E35F-D8D6-4E48-E502-0674D98B6FE6}"/>
              </a:ext>
            </a:extLst>
          </p:cNvPr>
          <p:cNvPicPr>
            <a:picLocks noChangeAspect="1"/>
          </p:cNvPicPr>
          <p:nvPr/>
        </p:nvPicPr>
        <p:blipFill>
          <a:blip r:embed="rId2"/>
          <a:stretch>
            <a:fillRect/>
          </a:stretch>
        </p:blipFill>
        <p:spPr>
          <a:xfrm>
            <a:off x="2520587" y="1029810"/>
            <a:ext cx="6290028" cy="5729604"/>
          </a:xfrm>
          <a:prstGeom prst="rect">
            <a:avLst/>
          </a:prstGeom>
        </p:spPr>
      </p:pic>
    </p:spTree>
    <p:extLst>
      <p:ext uri="{BB962C8B-B14F-4D97-AF65-F5344CB8AC3E}">
        <p14:creationId xmlns:p14="http://schemas.microsoft.com/office/powerpoint/2010/main" val="854802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6574B6E-4DB4-4C39-986E-8F7DB3CE7C2C}"/>
              </a:ext>
            </a:extLst>
          </p:cNvPr>
          <p:cNvSpPr txBox="1"/>
          <p:nvPr/>
        </p:nvSpPr>
        <p:spPr>
          <a:xfrm>
            <a:off x="1577962" y="1015519"/>
            <a:ext cx="9564655" cy="2610971"/>
          </a:xfrm>
          <a:prstGeom prst="rect">
            <a:avLst/>
          </a:prstGeom>
          <a:noFill/>
        </p:spPr>
        <p:txBody>
          <a:bodyPr wrap="square" rtlCol="0">
            <a:spAutoFit/>
          </a:bodyPr>
          <a:lstStyle/>
          <a:p>
            <a:pPr indent="457200">
              <a:lnSpc>
                <a:spcPct val="150000"/>
              </a:lnSpc>
              <a:spcBef>
                <a:spcPts val="50"/>
              </a:spcBef>
              <a:spcAft>
                <a:spcPts val="200"/>
              </a:spcAft>
            </a:pPr>
            <a:r>
              <a:rPr lang="en-US" altLang="zh-CN" sz="6000" b="1">
                <a:solidFill>
                  <a:srgbClr val="FF0000"/>
                </a:solidFill>
                <a:latin typeface="宋体" panose="02010600030101010101" pitchFamily="2" charset="-122"/>
                <a:ea typeface="宋体" panose="02010600030101010101" pitchFamily="2" charset="-122"/>
              </a:rPr>
              <a:t>2</a:t>
            </a:r>
            <a:r>
              <a:rPr lang="zh-CN" altLang="en-US" sz="6000" b="1">
                <a:solidFill>
                  <a:srgbClr val="FF0000"/>
                </a:solidFill>
                <a:latin typeface="宋体" panose="02010600030101010101" pitchFamily="2" charset="-122"/>
                <a:ea typeface="宋体" panose="02010600030101010101" pitchFamily="2" charset="-122"/>
              </a:rPr>
              <a:t>、发明专利撰写经验分享</a:t>
            </a:r>
            <a:endParaRPr lang="en-US" altLang="zh-CN" sz="6000" b="1">
              <a:solidFill>
                <a:srgbClr val="FF0000"/>
              </a:solidFill>
              <a:latin typeface="宋体" panose="02010600030101010101" pitchFamily="2" charset="-122"/>
              <a:ea typeface="宋体" panose="02010600030101010101" pitchFamily="2" charset="-122"/>
            </a:endParaRPr>
          </a:p>
          <a:p>
            <a:pPr indent="457200"/>
            <a:r>
              <a:rPr lang="en-US" altLang="zh-CN" sz="3600" b="1">
                <a:latin typeface="宋体" panose="02010600030101010101" pitchFamily="2" charset="-122"/>
                <a:ea typeface="宋体" panose="02010600030101010101" pitchFamily="2" charset="-122"/>
              </a:rPr>
              <a:t>1.1 </a:t>
            </a:r>
            <a:r>
              <a:rPr lang="zh-CN" altLang="en-US" sz="3600" b="1">
                <a:latin typeface="宋体" panose="02010600030101010101" pitchFamily="2" charset="-122"/>
                <a:ea typeface="宋体" panose="02010600030101010101" pitchFamily="2" charset="-122"/>
              </a:rPr>
              <a:t>发明专利申请书的组成</a:t>
            </a:r>
          </a:p>
          <a:p>
            <a:pPr indent="457200"/>
            <a:r>
              <a:rPr lang="en-US" altLang="zh-CN" sz="3600" b="1">
                <a:latin typeface="宋体" panose="02010600030101010101" pitchFamily="2" charset="-122"/>
                <a:ea typeface="宋体" panose="02010600030101010101" pitchFamily="2" charset="-122"/>
              </a:rPr>
              <a:t>1.2 </a:t>
            </a:r>
            <a:r>
              <a:rPr lang="zh-CN" altLang="en-US" sz="3600" b="1">
                <a:latin typeface="宋体" panose="02010600030101010101" pitchFamily="2" charset="-122"/>
                <a:ea typeface="宋体" panose="02010600030101010101" pitchFamily="2" charset="-122"/>
              </a:rPr>
              <a:t>模仿写出发明专利申请书</a:t>
            </a:r>
          </a:p>
        </p:txBody>
      </p:sp>
    </p:spTree>
    <p:extLst>
      <p:ext uri="{BB962C8B-B14F-4D97-AF65-F5344CB8AC3E}">
        <p14:creationId xmlns:p14="http://schemas.microsoft.com/office/powerpoint/2010/main" val="2945258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BE03C9E-942A-4FA3-9441-DB1559D7DC0C}"/>
              </a:ext>
            </a:extLst>
          </p:cNvPr>
          <p:cNvPicPr>
            <a:picLocks noChangeAspect="1"/>
          </p:cNvPicPr>
          <p:nvPr/>
        </p:nvPicPr>
        <p:blipFill>
          <a:blip r:embed="rId2"/>
          <a:stretch>
            <a:fillRect/>
          </a:stretch>
        </p:blipFill>
        <p:spPr>
          <a:xfrm>
            <a:off x="4830165" y="1159432"/>
            <a:ext cx="7169496" cy="3743513"/>
          </a:xfrm>
          <a:prstGeom prst="rect">
            <a:avLst/>
          </a:prstGeom>
        </p:spPr>
      </p:pic>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1.1 </a:t>
            </a:r>
            <a:r>
              <a:rPr lang="zh-CN" altLang="en-US" sz="3600" b="1">
                <a:latin typeface="宋体" panose="02010600030101010101" pitchFamily="2" charset="-122"/>
                <a:ea typeface="宋体" panose="02010600030101010101" pitchFamily="2" charset="-122"/>
              </a:rPr>
              <a:t>发明专利申请书的组成</a:t>
            </a:r>
          </a:p>
        </p:txBody>
      </p:sp>
      <p:sp>
        <p:nvSpPr>
          <p:cNvPr id="8" name="文本框 7">
            <a:extLst>
              <a:ext uri="{FF2B5EF4-FFF2-40B4-BE49-F238E27FC236}">
                <a16:creationId xmlns:a16="http://schemas.microsoft.com/office/drawing/2014/main" id="{AE7AF9D0-DDA3-48FC-BEF4-64F383DE5C3A}"/>
              </a:ext>
            </a:extLst>
          </p:cNvPr>
          <p:cNvSpPr txBox="1"/>
          <p:nvPr/>
        </p:nvSpPr>
        <p:spPr>
          <a:xfrm>
            <a:off x="372694" y="2079033"/>
            <a:ext cx="4138265" cy="461665"/>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、发明名称</a:t>
            </a:r>
            <a:endParaRPr lang="en-US" altLang="zh-CN" sz="2400">
              <a:latin typeface="宋体" panose="02010600030101010101" pitchFamily="2" charset="-122"/>
              <a:ea typeface="宋体" panose="02010600030101010101" pitchFamily="2" charset="-122"/>
            </a:endParaRPr>
          </a:p>
        </p:txBody>
      </p:sp>
      <p:cxnSp>
        <p:nvCxnSpPr>
          <p:cNvPr id="5" name="直接箭头连接符 4">
            <a:extLst>
              <a:ext uri="{FF2B5EF4-FFF2-40B4-BE49-F238E27FC236}">
                <a16:creationId xmlns:a16="http://schemas.microsoft.com/office/drawing/2014/main" id="{2481123E-937B-4A67-8A41-BE620E992C1C}"/>
              </a:ext>
            </a:extLst>
          </p:cNvPr>
          <p:cNvCxnSpPr>
            <a:cxnSpLocks/>
          </p:cNvCxnSpPr>
          <p:nvPr/>
        </p:nvCxnSpPr>
        <p:spPr>
          <a:xfrm flipH="1">
            <a:off x="2220465" y="1376464"/>
            <a:ext cx="2990777" cy="7505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B2B09D6-268F-47A3-8AE8-F415DB62A0FF}"/>
              </a:ext>
            </a:extLst>
          </p:cNvPr>
          <p:cNvCxnSpPr>
            <a:cxnSpLocks/>
          </p:cNvCxnSpPr>
          <p:nvPr/>
        </p:nvCxnSpPr>
        <p:spPr>
          <a:xfrm flipH="1">
            <a:off x="2503698" y="2157421"/>
            <a:ext cx="2420727" cy="18634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AA7E109-7D6E-4E52-8EB3-95B0D0547701}"/>
              </a:ext>
            </a:extLst>
          </p:cNvPr>
          <p:cNvSpPr txBox="1"/>
          <p:nvPr/>
        </p:nvSpPr>
        <p:spPr>
          <a:xfrm>
            <a:off x="779984" y="3996302"/>
            <a:ext cx="3757188" cy="461665"/>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2</a:t>
            </a:r>
            <a:r>
              <a:rPr lang="zh-CN" altLang="en-US" sz="2400">
                <a:latin typeface="宋体" panose="02010600030101010101" pitchFamily="2" charset="-122"/>
                <a:ea typeface="宋体" panose="02010600030101010101" pitchFamily="2" charset="-122"/>
              </a:rPr>
              <a:t>、摘要</a:t>
            </a:r>
            <a:endParaRPr lang="en-US" altLang="zh-CN" sz="2400">
              <a:latin typeface="宋体" panose="02010600030101010101" pitchFamily="2" charset="-122"/>
              <a:ea typeface="宋体" panose="02010600030101010101" pitchFamily="2" charset="-122"/>
            </a:endParaRPr>
          </a:p>
        </p:txBody>
      </p:sp>
      <p:cxnSp>
        <p:nvCxnSpPr>
          <p:cNvPr id="19" name="直接箭头连接符 18">
            <a:extLst>
              <a:ext uri="{FF2B5EF4-FFF2-40B4-BE49-F238E27FC236}">
                <a16:creationId xmlns:a16="http://schemas.microsoft.com/office/drawing/2014/main" id="{7B77910D-BAAF-4E01-9BAF-F9FEE602D380}"/>
              </a:ext>
            </a:extLst>
          </p:cNvPr>
          <p:cNvCxnSpPr>
            <a:cxnSpLocks/>
          </p:cNvCxnSpPr>
          <p:nvPr/>
        </p:nvCxnSpPr>
        <p:spPr>
          <a:xfrm flipH="1">
            <a:off x="4472600" y="3996302"/>
            <a:ext cx="6452575" cy="19412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7CC6957-5944-42E9-83B6-4378C35001DA}"/>
              </a:ext>
            </a:extLst>
          </p:cNvPr>
          <p:cNvSpPr txBox="1"/>
          <p:nvPr/>
        </p:nvSpPr>
        <p:spPr>
          <a:xfrm>
            <a:off x="1861762" y="5913571"/>
            <a:ext cx="3757188" cy="461665"/>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3</a:t>
            </a:r>
            <a:r>
              <a:rPr lang="zh-CN" altLang="en-US" sz="2400">
                <a:latin typeface="宋体" panose="02010600030101010101" pitchFamily="2" charset="-122"/>
                <a:ea typeface="宋体" panose="02010600030101010101" pitchFamily="2" charset="-122"/>
              </a:rPr>
              <a:t>、主要附图</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67433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811315E-2EF4-483A-8114-52B3BBEEBF2F}"/>
              </a:ext>
            </a:extLst>
          </p:cNvPr>
          <p:cNvPicPr>
            <a:picLocks noChangeAspect="1"/>
          </p:cNvPicPr>
          <p:nvPr/>
        </p:nvPicPr>
        <p:blipFill>
          <a:blip r:embed="rId2"/>
          <a:stretch>
            <a:fillRect/>
          </a:stretch>
        </p:blipFill>
        <p:spPr>
          <a:xfrm>
            <a:off x="6478004" y="1062793"/>
            <a:ext cx="4723860" cy="2746938"/>
          </a:xfrm>
          <a:prstGeom prst="rect">
            <a:avLst/>
          </a:prstGeom>
        </p:spPr>
      </p:pic>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1.1 </a:t>
            </a:r>
            <a:r>
              <a:rPr lang="zh-CN" altLang="en-US" sz="3600" b="1">
                <a:latin typeface="宋体" panose="02010600030101010101" pitchFamily="2" charset="-122"/>
                <a:ea typeface="宋体" panose="02010600030101010101" pitchFamily="2" charset="-122"/>
              </a:rPr>
              <a:t>发明专利申请书的组成</a:t>
            </a:r>
          </a:p>
        </p:txBody>
      </p:sp>
      <p:sp>
        <p:nvSpPr>
          <p:cNvPr id="8" name="文本框 7">
            <a:extLst>
              <a:ext uri="{FF2B5EF4-FFF2-40B4-BE49-F238E27FC236}">
                <a16:creationId xmlns:a16="http://schemas.microsoft.com/office/drawing/2014/main" id="{AE7AF9D0-DDA3-48FC-BEF4-64F383DE5C3A}"/>
              </a:ext>
            </a:extLst>
          </p:cNvPr>
          <p:cNvSpPr txBox="1"/>
          <p:nvPr/>
        </p:nvSpPr>
        <p:spPr>
          <a:xfrm>
            <a:off x="119998" y="3956227"/>
            <a:ext cx="4138265" cy="461665"/>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4</a:t>
            </a:r>
            <a:r>
              <a:rPr lang="zh-CN" altLang="en-US" sz="2400">
                <a:latin typeface="宋体" panose="02010600030101010101" pitchFamily="2" charset="-122"/>
                <a:ea typeface="宋体" panose="02010600030101010101" pitchFamily="2" charset="-122"/>
              </a:rPr>
              <a:t>、权利要求书</a:t>
            </a:r>
            <a:endParaRPr lang="en-US" altLang="zh-CN" sz="2400">
              <a:latin typeface="宋体" panose="02010600030101010101" pitchFamily="2" charset="-122"/>
              <a:ea typeface="宋体" panose="02010600030101010101" pitchFamily="2" charset="-122"/>
            </a:endParaRPr>
          </a:p>
        </p:txBody>
      </p:sp>
      <p:cxnSp>
        <p:nvCxnSpPr>
          <p:cNvPr id="5" name="直接箭头连接符 4">
            <a:extLst>
              <a:ext uri="{FF2B5EF4-FFF2-40B4-BE49-F238E27FC236}">
                <a16:creationId xmlns:a16="http://schemas.microsoft.com/office/drawing/2014/main" id="{2481123E-937B-4A67-8A41-BE620E992C1C}"/>
              </a:ext>
            </a:extLst>
          </p:cNvPr>
          <p:cNvCxnSpPr>
            <a:cxnSpLocks/>
          </p:cNvCxnSpPr>
          <p:nvPr/>
        </p:nvCxnSpPr>
        <p:spPr>
          <a:xfrm flipH="1">
            <a:off x="1609725" y="3429000"/>
            <a:ext cx="476250" cy="567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B2B09D6-268F-47A3-8AE8-F415DB62A0FF}"/>
              </a:ext>
            </a:extLst>
          </p:cNvPr>
          <p:cNvCxnSpPr>
            <a:cxnSpLocks/>
          </p:cNvCxnSpPr>
          <p:nvPr/>
        </p:nvCxnSpPr>
        <p:spPr>
          <a:xfrm flipH="1">
            <a:off x="5387477" y="2436262"/>
            <a:ext cx="1375273" cy="17209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AA7E109-7D6E-4E52-8EB3-95B0D0547701}"/>
              </a:ext>
            </a:extLst>
          </p:cNvPr>
          <p:cNvSpPr txBox="1"/>
          <p:nvPr/>
        </p:nvSpPr>
        <p:spPr>
          <a:xfrm>
            <a:off x="3740356" y="4157176"/>
            <a:ext cx="3757188" cy="461665"/>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5</a:t>
            </a:r>
            <a:r>
              <a:rPr lang="zh-CN" altLang="en-US" sz="2400">
                <a:latin typeface="宋体" panose="02010600030101010101" pitchFamily="2" charset="-122"/>
                <a:ea typeface="宋体" panose="02010600030101010101" pitchFamily="2" charset="-122"/>
              </a:rPr>
              <a:t>、说明书</a:t>
            </a:r>
            <a:endParaRPr lang="en-US" altLang="zh-CN" sz="2400">
              <a:latin typeface="宋体" panose="02010600030101010101" pitchFamily="2" charset="-122"/>
              <a:ea typeface="宋体" panose="02010600030101010101" pitchFamily="2" charset="-122"/>
            </a:endParaRPr>
          </a:p>
        </p:txBody>
      </p:sp>
      <p:cxnSp>
        <p:nvCxnSpPr>
          <p:cNvPr id="19" name="直接箭头连接符 18">
            <a:extLst>
              <a:ext uri="{FF2B5EF4-FFF2-40B4-BE49-F238E27FC236}">
                <a16:creationId xmlns:a16="http://schemas.microsoft.com/office/drawing/2014/main" id="{7B77910D-BAAF-4E01-9BAF-F9FEE602D380}"/>
              </a:ext>
            </a:extLst>
          </p:cNvPr>
          <p:cNvCxnSpPr>
            <a:cxnSpLocks/>
          </p:cNvCxnSpPr>
          <p:nvPr/>
        </p:nvCxnSpPr>
        <p:spPr>
          <a:xfrm flipH="1">
            <a:off x="5387477" y="5153511"/>
            <a:ext cx="1090527" cy="5236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7CC6957-5944-42E9-83B6-4378C35001DA}"/>
              </a:ext>
            </a:extLst>
          </p:cNvPr>
          <p:cNvSpPr txBox="1"/>
          <p:nvPr/>
        </p:nvSpPr>
        <p:spPr>
          <a:xfrm>
            <a:off x="3208548" y="5830572"/>
            <a:ext cx="3757188" cy="461665"/>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6</a:t>
            </a:r>
            <a:r>
              <a:rPr lang="zh-CN" altLang="en-US" sz="2400">
                <a:latin typeface="宋体" panose="02010600030101010101" pitchFamily="2" charset="-122"/>
                <a:ea typeface="宋体" panose="02010600030101010101" pitchFamily="2" charset="-122"/>
              </a:rPr>
              <a:t>、说明书附图</a:t>
            </a:r>
            <a:endParaRPr lang="en-US" altLang="zh-CN" sz="240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338698B3-4B69-43F6-AC81-C855D69211F4}"/>
              </a:ext>
            </a:extLst>
          </p:cNvPr>
          <p:cNvPicPr>
            <a:picLocks noChangeAspect="1"/>
          </p:cNvPicPr>
          <p:nvPr/>
        </p:nvPicPr>
        <p:blipFill>
          <a:blip r:embed="rId3"/>
          <a:stretch>
            <a:fillRect/>
          </a:stretch>
        </p:blipFill>
        <p:spPr>
          <a:xfrm>
            <a:off x="340801" y="1175662"/>
            <a:ext cx="5735494" cy="2062580"/>
          </a:xfrm>
          <a:prstGeom prst="rect">
            <a:avLst/>
          </a:prstGeom>
        </p:spPr>
      </p:pic>
      <p:pic>
        <p:nvPicPr>
          <p:cNvPr id="11" name="图片 10">
            <a:extLst>
              <a:ext uri="{FF2B5EF4-FFF2-40B4-BE49-F238E27FC236}">
                <a16:creationId xmlns:a16="http://schemas.microsoft.com/office/drawing/2014/main" id="{B879A386-4753-4C0C-BE53-B4FD8F2C07CA}"/>
              </a:ext>
            </a:extLst>
          </p:cNvPr>
          <p:cNvPicPr>
            <a:picLocks noChangeAspect="1"/>
          </p:cNvPicPr>
          <p:nvPr/>
        </p:nvPicPr>
        <p:blipFill>
          <a:blip r:embed="rId4"/>
          <a:stretch>
            <a:fillRect/>
          </a:stretch>
        </p:blipFill>
        <p:spPr>
          <a:xfrm>
            <a:off x="6478004" y="4769247"/>
            <a:ext cx="3928650" cy="1354902"/>
          </a:xfrm>
          <a:prstGeom prst="rect">
            <a:avLst/>
          </a:prstGeom>
        </p:spPr>
      </p:pic>
    </p:spTree>
    <p:extLst>
      <p:ext uri="{BB962C8B-B14F-4D97-AF65-F5344CB8AC3E}">
        <p14:creationId xmlns:p14="http://schemas.microsoft.com/office/powerpoint/2010/main" val="2177320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1.1 </a:t>
            </a:r>
            <a:r>
              <a:rPr lang="zh-CN" altLang="en-US" sz="3600" b="1">
                <a:latin typeface="宋体" panose="02010600030101010101" pitchFamily="2" charset="-122"/>
                <a:ea typeface="宋体" panose="02010600030101010101" pitchFamily="2" charset="-122"/>
              </a:rPr>
              <a:t>发明专利申请书的组成</a:t>
            </a:r>
          </a:p>
        </p:txBody>
      </p:sp>
      <p:sp>
        <p:nvSpPr>
          <p:cNvPr id="8" name="文本框 7">
            <a:extLst>
              <a:ext uri="{FF2B5EF4-FFF2-40B4-BE49-F238E27FC236}">
                <a16:creationId xmlns:a16="http://schemas.microsoft.com/office/drawing/2014/main" id="{AE7AF9D0-DDA3-48FC-BEF4-64F383DE5C3A}"/>
              </a:ext>
            </a:extLst>
          </p:cNvPr>
          <p:cNvSpPr txBox="1"/>
          <p:nvPr/>
        </p:nvSpPr>
        <p:spPr>
          <a:xfrm>
            <a:off x="212346" y="1780046"/>
            <a:ext cx="11979653" cy="3046988"/>
          </a:xfrm>
          <a:prstGeom prst="rect">
            <a:avLst/>
          </a:prstGeom>
          <a:noFill/>
        </p:spPr>
        <p:txBody>
          <a:bodyPr wrap="square" rtlCol="0">
            <a:spAutoFit/>
          </a:bodyPr>
          <a:lstStyle/>
          <a:p>
            <a:pPr indent="457200"/>
            <a:r>
              <a:rPr lang="zh-CN" altLang="en-US" sz="2400">
                <a:latin typeface="宋体" panose="02010600030101010101" pitchFamily="2" charset="-122"/>
                <a:ea typeface="宋体" panose="02010600030101010101" pitchFamily="2" charset="-122"/>
              </a:rPr>
              <a:t>权利要求书是说明要求</a:t>
            </a:r>
            <a:r>
              <a:rPr lang="zh-CN" altLang="en-US" sz="2400" b="1">
                <a:solidFill>
                  <a:srgbClr val="FF0000"/>
                </a:solidFill>
                <a:latin typeface="宋体" panose="02010600030101010101" pitchFamily="2" charset="-122"/>
                <a:ea typeface="宋体" panose="02010600030101010101" pitchFamily="2" charset="-122"/>
              </a:rPr>
              <a:t>专利保护范围</a:t>
            </a:r>
            <a:r>
              <a:rPr lang="zh-CN" altLang="en-US" sz="2400">
                <a:latin typeface="宋体" panose="02010600030101010101" pitchFamily="2" charset="-122"/>
                <a:ea typeface="宋体" panose="02010600030101010101" pitchFamily="2" charset="-122"/>
              </a:rPr>
              <a:t>的专利申请文件。专利的保护范围，以被批准的权利要求为内容。判定他人是否侵权，也以权利要求的内容为依据。</a:t>
            </a:r>
            <a:endParaRPr lang="en-US" altLang="zh-CN" sz="2400">
              <a:latin typeface="宋体" panose="02010600030101010101" pitchFamily="2" charset="-122"/>
              <a:ea typeface="宋体" panose="02010600030101010101" pitchFamily="2" charset="-122"/>
            </a:endParaRPr>
          </a:p>
          <a:p>
            <a:pPr indent="457200"/>
            <a:r>
              <a:rPr lang="zh-CN" altLang="en-US" sz="2400" b="0" i="0">
                <a:solidFill>
                  <a:srgbClr val="191919"/>
                </a:solidFill>
                <a:effectLst/>
                <a:latin typeface="宋体" panose="02010600030101010101" pitchFamily="2" charset="-122"/>
                <a:ea typeface="宋体" panose="02010600030101010101" pitchFamily="2" charset="-122"/>
              </a:rPr>
              <a:t>发明专利权利要求书以说明书为依据，</a:t>
            </a:r>
            <a:r>
              <a:rPr lang="zh-CN" altLang="en-US" sz="2400" b="0" i="0">
                <a:effectLst/>
                <a:latin typeface="宋体" panose="02010600030101010101" pitchFamily="2" charset="-122"/>
                <a:ea typeface="宋体" panose="02010600030101010101" pitchFamily="2" charset="-122"/>
              </a:rPr>
              <a:t>说明发明的技术特征，清楚并简要地写出要求专利保护范围</a:t>
            </a:r>
            <a:r>
              <a:rPr lang="zh-CN" altLang="en-US" sz="2400" b="0" i="0">
                <a:solidFill>
                  <a:srgbClr val="191919"/>
                </a:solidFill>
                <a:effectLst/>
                <a:latin typeface="宋体" panose="02010600030101010101" pitchFamily="2" charset="-122"/>
                <a:ea typeface="宋体" panose="02010600030101010101" pitchFamily="2" charset="-122"/>
              </a:rPr>
              <a:t>，并在一定条件下提出一项或几项独立的专利权项。权利要求的文本格式分以下两部分组成</a:t>
            </a:r>
            <a:r>
              <a:rPr lang="en-US" altLang="zh-CN" sz="2400" b="0" i="0">
                <a:solidFill>
                  <a:srgbClr val="191919"/>
                </a:solidFill>
                <a:effectLst/>
                <a:latin typeface="宋体" panose="02010600030101010101" pitchFamily="2" charset="-122"/>
                <a:ea typeface="宋体" panose="02010600030101010101" pitchFamily="2" charset="-122"/>
              </a:rPr>
              <a:t>:</a:t>
            </a:r>
          </a:p>
          <a:p>
            <a:pPr indent="457200"/>
            <a:r>
              <a:rPr lang="en-US" altLang="zh-CN" sz="2400" b="0" i="0">
                <a:solidFill>
                  <a:srgbClr val="191919"/>
                </a:solidFill>
                <a:effectLst/>
                <a:latin typeface="宋体" panose="02010600030101010101" pitchFamily="2" charset="-122"/>
                <a:ea typeface="宋体" panose="02010600030101010101" pitchFamily="2" charset="-122"/>
              </a:rPr>
              <a:t>1.</a:t>
            </a:r>
            <a:r>
              <a:rPr lang="zh-CN" altLang="en-US" sz="2400" b="0" i="0">
                <a:solidFill>
                  <a:srgbClr val="191919"/>
                </a:solidFill>
                <a:effectLst/>
                <a:latin typeface="宋体" panose="02010600030101010101" pitchFamily="2" charset="-122"/>
                <a:ea typeface="宋体" panose="02010600030101010101" pitchFamily="2" charset="-122"/>
              </a:rPr>
              <a:t>前序部分，说明本发明所属技术领域及现有技术中与发明主题密切的技术特征。</a:t>
            </a:r>
            <a:endParaRPr lang="en-US" altLang="zh-CN" sz="2400" b="0" i="0">
              <a:solidFill>
                <a:srgbClr val="191919"/>
              </a:solidFill>
              <a:effectLst/>
              <a:latin typeface="宋体" panose="02010600030101010101" pitchFamily="2" charset="-122"/>
              <a:ea typeface="宋体" panose="02010600030101010101" pitchFamily="2" charset="-122"/>
            </a:endParaRPr>
          </a:p>
          <a:p>
            <a:pPr indent="457200"/>
            <a:r>
              <a:rPr lang="en-US" altLang="zh-CN" sz="2400" b="0" i="0">
                <a:solidFill>
                  <a:srgbClr val="191919"/>
                </a:solidFill>
                <a:effectLst/>
                <a:latin typeface="宋体" panose="02010600030101010101" pitchFamily="2" charset="-122"/>
                <a:ea typeface="宋体" panose="02010600030101010101" pitchFamily="2" charset="-122"/>
              </a:rPr>
              <a:t>2.</a:t>
            </a:r>
            <a:r>
              <a:rPr lang="zh-CN" altLang="en-US" sz="2400" b="1" i="0">
                <a:solidFill>
                  <a:srgbClr val="FF0000"/>
                </a:solidFill>
                <a:effectLst/>
                <a:latin typeface="宋体" panose="02010600030101010101" pitchFamily="2" charset="-122"/>
                <a:ea typeface="宋体" panose="02010600030101010101" pitchFamily="2" charset="-122"/>
              </a:rPr>
              <a:t>特征部分，说明本发明所具有的技术特征</a:t>
            </a:r>
            <a:r>
              <a:rPr lang="zh-CN" altLang="en-US" sz="2400" b="0" i="0">
                <a:solidFill>
                  <a:srgbClr val="191919"/>
                </a:solidFill>
                <a:effectLst/>
                <a:latin typeface="宋体" panose="02010600030101010101" pitchFamily="2" charset="-122"/>
                <a:ea typeface="宋体" panose="02010600030101010101" pitchFamily="2" charset="-122"/>
              </a:rPr>
              <a:t>。</a:t>
            </a:r>
            <a:endParaRPr lang="en-US" altLang="zh-CN" sz="2400" b="0" i="0">
              <a:solidFill>
                <a:srgbClr val="191919"/>
              </a:solidFill>
              <a:effectLst/>
              <a:latin typeface="宋体" panose="02010600030101010101" pitchFamily="2" charset="-122"/>
              <a:ea typeface="宋体" panose="02010600030101010101" pitchFamily="2" charset="-122"/>
            </a:endParaRPr>
          </a:p>
          <a:p>
            <a:pPr indent="457200"/>
            <a:endParaRPr lang="en-US" altLang="zh-CN" sz="2400" b="0" i="0">
              <a:solidFill>
                <a:srgbClr val="191919"/>
              </a:solidFill>
              <a:effectLst/>
              <a:latin typeface="PingFang SC"/>
            </a:endParaRPr>
          </a:p>
        </p:txBody>
      </p:sp>
      <p:sp>
        <p:nvSpPr>
          <p:cNvPr id="13" name="文本框 12">
            <a:extLst>
              <a:ext uri="{FF2B5EF4-FFF2-40B4-BE49-F238E27FC236}">
                <a16:creationId xmlns:a16="http://schemas.microsoft.com/office/drawing/2014/main" id="{57FECC59-EA60-4D93-8F3C-229ED1C541D2}"/>
              </a:ext>
            </a:extLst>
          </p:cNvPr>
          <p:cNvSpPr txBox="1"/>
          <p:nvPr/>
        </p:nvSpPr>
        <p:spPr>
          <a:xfrm>
            <a:off x="736747" y="894437"/>
            <a:ext cx="6158321" cy="646331"/>
          </a:xfrm>
          <a:prstGeom prst="rect">
            <a:avLst/>
          </a:prstGeom>
          <a:noFill/>
        </p:spPr>
        <p:txBody>
          <a:bodyPr wrap="square" rtlCol="0">
            <a:spAutoFit/>
          </a:bodyPr>
          <a:lstStyle/>
          <a:p>
            <a:pPr indent="457200"/>
            <a:r>
              <a:rPr lang="zh-CN" altLang="en-US" sz="3600" b="1">
                <a:latin typeface="宋体" panose="02010600030101010101" pitchFamily="2" charset="-122"/>
                <a:ea typeface="宋体" panose="02010600030101010101" pitchFamily="2" charset="-122"/>
              </a:rPr>
              <a:t>（</a:t>
            </a:r>
            <a:r>
              <a:rPr lang="en-US" altLang="zh-CN" sz="3600" b="1">
                <a:latin typeface="宋体" panose="02010600030101010101" pitchFamily="2" charset="-122"/>
                <a:ea typeface="宋体" panose="02010600030101010101" pitchFamily="2" charset="-122"/>
              </a:rPr>
              <a:t>1</a:t>
            </a:r>
            <a:r>
              <a:rPr lang="zh-CN" altLang="en-US" sz="3600" b="1">
                <a:latin typeface="宋体" panose="02010600030101010101" pitchFamily="2" charset="-122"/>
                <a:ea typeface="宋体" panose="02010600030101010101" pitchFamily="2" charset="-122"/>
              </a:rPr>
              <a:t>）权利要求书（</a:t>
            </a:r>
            <a:r>
              <a:rPr lang="en-US" altLang="zh-CN" sz="3600" b="1">
                <a:latin typeface="宋体" panose="02010600030101010101" pitchFamily="2" charset="-122"/>
                <a:ea typeface="宋体" panose="02010600030101010101" pitchFamily="2" charset="-122"/>
              </a:rPr>
              <a:t>2~3</a:t>
            </a:r>
            <a:r>
              <a:rPr lang="zh-CN" altLang="en-US" sz="3600" b="1">
                <a:latin typeface="宋体" panose="02010600030101010101" pitchFamily="2" charset="-122"/>
                <a:ea typeface="宋体" panose="02010600030101010101" pitchFamily="2" charset="-122"/>
              </a:rPr>
              <a:t>页）</a:t>
            </a:r>
          </a:p>
        </p:txBody>
      </p:sp>
      <p:pic>
        <p:nvPicPr>
          <p:cNvPr id="4" name="图片 3">
            <a:extLst>
              <a:ext uri="{FF2B5EF4-FFF2-40B4-BE49-F238E27FC236}">
                <a16:creationId xmlns:a16="http://schemas.microsoft.com/office/drawing/2014/main" id="{388F83B7-CFBB-4FA9-8364-721A0F4C5C9F}"/>
              </a:ext>
            </a:extLst>
          </p:cNvPr>
          <p:cNvPicPr>
            <a:picLocks noChangeAspect="1"/>
          </p:cNvPicPr>
          <p:nvPr/>
        </p:nvPicPr>
        <p:blipFill>
          <a:blip r:embed="rId2"/>
          <a:stretch>
            <a:fillRect/>
          </a:stretch>
        </p:blipFill>
        <p:spPr>
          <a:xfrm>
            <a:off x="590550" y="4393401"/>
            <a:ext cx="10572750" cy="867265"/>
          </a:xfrm>
          <a:prstGeom prst="rect">
            <a:avLst/>
          </a:prstGeom>
        </p:spPr>
      </p:pic>
      <p:pic>
        <p:nvPicPr>
          <p:cNvPr id="9" name="图片 8">
            <a:extLst>
              <a:ext uri="{FF2B5EF4-FFF2-40B4-BE49-F238E27FC236}">
                <a16:creationId xmlns:a16="http://schemas.microsoft.com/office/drawing/2014/main" id="{9DCF7317-2F8C-44AB-984A-62F3BF4E0BB9}"/>
              </a:ext>
            </a:extLst>
          </p:cNvPr>
          <p:cNvPicPr>
            <a:picLocks noChangeAspect="1"/>
          </p:cNvPicPr>
          <p:nvPr/>
        </p:nvPicPr>
        <p:blipFill>
          <a:blip r:embed="rId3"/>
          <a:stretch>
            <a:fillRect/>
          </a:stretch>
        </p:blipFill>
        <p:spPr>
          <a:xfrm>
            <a:off x="736747" y="5260666"/>
            <a:ext cx="9858375" cy="719866"/>
          </a:xfrm>
          <a:prstGeom prst="rect">
            <a:avLst/>
          </a:prstGeom>
        </p:spPr>
      </p:pic>
      <p:pic>
        <p:nvPicPr>
          <p:cNvPr id="14" name="图片 13">
            <a:extLst>
              <a:ext uri="{FF2B5EF4-FFF2-40B4-BE49-F238E27FC236}">
                <a16:creationId xmlns:a16="http://schemas.microsoft.com/office/drawing/2014/main" id="{F9A63887-2522-4693-B0B4-C7B0A91D879F}"/>
              </a:ext>
            </a:extLst>
          </p:cNvPr>
          <p:cNvPicPr>
            <a:picLocks noChangeAspect="1"/>
          </p:cNvPicPr>
          <p:nvPr/>
        </p:nvPicPr>
        <p:blipFill>
          <a:blip r:embed="rId4"/>
          <a:stretch>
            <a:fillRect/>
          </a:stretch>
        </p:blipFill>
        <p:spPr>
          <a:xfrm>
            <a:off x="947737" y="5980532"/>
            <a:ext cx="9858375" cy="705277"/>
          </a:xfrm>
          <a:prstGeom prst="rect">
            <a:avLst/>
          </a:prstGeom>
        </p:spPr>
      </p:pic>
    </p:spTree>
    <p:extLst>
      <p:ext uri="{BB962C8B-B14F-4D97-AF65-F5344CB8AC3E}">
        <p14:creationId xmlns:p14="http://schemas.microsoft.com/office/powerpoint/2010/main" val="4192554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1.1 </a:t>
            </a:r>
            <a:r>
              <a:rPr lang="zh-CN" altLang="en-US" sz="3600" b="1">
                <a:latin typeface="宋体" panose="02010600030101010101" pitchFamily="2" charset="-122"/>
                <a:ea typeface="宋体" panose="02010600030101010101" pitchFamily="2" charset="-122"/>
              </a:rPr>
              <a:t>小论文内容的组成</a:t>
            </a:r>
          </a:p>
        </p:txBody>
      </p:sp>
      <p:pic>
        <p:nvPicPr>
          <p:cNvPr id="3" name="图片 2">
            <a:extLst>
              <a:ext uri="{FF2B5EF4-FFF2-40B4-BE49-F238E27FC236}">
                <a16:creationId xmlns:a16="http://schemas.microsoft.com/office/drawing/2014/main" id="{8B294B1A-19DE-4A06-B0E6-0154ED25A293}"/>
              </a:ext>
            </a:extLst>
          </p:cNvPr>
          <p:cNvPicPr>
            <a:picLocks noChangeAspect="1"/>
          </p:cNvPicPr>
          <p:nvPr/>
        </p:nvPicPr>
        <p:blipFill>
          <a:blip r:embed="rId2"/>
          <a:stretch>
            <a:fillRect/>
          </a:stretch>
        </p:blipFill>
        <p:spPr>
          <a:xfrm>
            <a:off x="5398221" y="0"/>
            <a:ext cx="6718563" cy="6762939"/>
          </a:xfrm>
          <a:prstGeom prst="rect">
            <a:avLst/>
          </a:prstGeom>
        </p:spPr>
      </p:pic>
      <p:sp>
        <p:nvSpPr>
          <p:cNvPr id="8" name="文本框 7">
            <a:extLst>
              <a:ext uri="{FF2B5EF4-FFF2-40B4-BE49-F238E27FC236}">
                <a16:creationId xmlns:a16="http://schemas.microsoft.com/office/drawing/2014/main" id="{AE7AF9D0-DDA3-48FC-BEF4-64F383DE5C3A}"/>
              </a:ext>
            </a:extLst>
          </p:cNvPr>
          <p:cNvSpPr txBox="1"/>
          <p:nvPr/>
        </p:nvSpPr>
        <p:spPr>
          <a:xfrm>
            <a:off x="2561299" y="1647731"/>
            <a:ext cx="4138265" cy="461665"/>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、标题</a:t>
            </a:r>
            <a:endParaRPr lang="en-US" altLang="zh-CN" sz="2400">
              <a:latin typeface="宋体" panose="02010600030101010101" pitchFamily="2" charset="-122"/>
              <a:ea typeface="宋体" panose="02010600030101010101" pitchFamily="2" charset="-122"/>
            </a:endParaRPr>
          </a:p>
        </p:txBody>
      </p:sp>
      <p:cxnSp>
        <p:nvCxnSpPr>
          <p:cNvPr id="5" name="直接箭头连接符 4">
            <a:extLst>
              <a:ext uri="{FF2B5EF4-FFF2-40B4-BE49-F238E27FC236}">
                <a16:creationId xmlns:a16="http://schemas.microsoft.com/office/drawing/2014/main" id="{2481123E-937B-4A67-8A41-BE620E992C1C}"/>
              </a:ext>
            </a:extLst>
          </p:cNvPr>
          <p:cNvCxnSpPr>
            <a:cxnSpLocks/>
          </p:cNvCxnSpPr>
          <p:nvPr/>
        </p:nvCxnSpPr>
        <p:spPr>
          <a:xfrm flipH="1">
            <a:off x="4110273" y="916297"/>
            <a:ext cx="3023858" cy="7314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B2B09D6-268F-47A3-8AE8-F415DB62A0FF}"/>
              </a:ext>
            </a:extLst>
          </p:cNvPr>
          <p:cNvCxnSpPr>
            <a:cxnSpLocks/>
          </p:cNvCxnSpPr>
          <p:nvPr/>
        </p:nvCxnSpPr>
        <p:spPr>
          <a:xfrm flipH="1">
            <a:off x="4336610" y="2243073"/>
            <a:ext cx="1759390" cy="5977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AA7E109-7D6E-4E52-8EB3-95B0D0547701}"/>
              </a:ext>
            </a:extLst>
          </p:cNvPr>
          <p:cNvSpPr txBox="1"/>
          <p:nvPr/>
        </p:nvSpPr>
        <p:spPr>
          <a:xfrm>
            <a:off x="1774479" y="2825322"/>
            <a:ext cx="3757188" cy="461665"/>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2</a:t>
            </a:r>
            <a:r>
              <a:rPr lang="zh-CN" altLang="en-US" sz="2400">
                <a:latin typeface="宋体" panose="02010600030101010101" pitchFamily="2" charset="-122"/>
                <a:ea typeface="宋体" panose="02010600030101010101" pitchFamily="2" charset="-122"/>
              </a:rPr>
              <a:t>、中文摘要与关键词</a:t>
            </a:r>
            <a:endParaRPr lang="en-US" altLang="zh-CN" sz="2400">
              <a:latin typeface="宋体" panose="02010600030101010101" pitchFamily="2" charset="-122"/>
              <a:ea typeface="宋体" panose="02010600030101010101" pitchFamily="2" charset="-122"/>
            </a:endParaRPr>
          </a:p>
        </p:txBody>
      </p:sp>
      <p:cxnSp>
        <p:nvCxnSpPr>
          <p:cNvPr id="19" name="直接箭头连接符 18">
            <a:extLst>
              <a:ext uri="{FF2B5EF4-FFF2-40B4-BE49-F238E27FC236}">
                <a16:creationId xmlns:a16="http://schemas.microsoft.com/office/drawing/2014/main" id="{7B77910D-BAAF-4E01-9BAF-F9FEE602D380}"/>
              </a:ext>
            </a:extLst>
          </p:cNvPr>
          <p:cNvCxnSpPr>
            <a:cxnSpLocks/>
          </p:cNvCxnSpPr>
          <p:nvPr/>
        </p:nvCxnSpPr>
        <p:spPr>
          <a:xfrm flipH="1">
            <a:off x="4191754" y="5079169"/>
            <a:ext cx="1904246" cy="4615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7CC6957-5944-42E9-83B6-4378C35001DA}"/>
              </a:ext>
            </a:extLst>
          </p:cNvPr>
          <p:cNvSpPr txBox="1"/>
          <p:nvPr/>
        </p:nvSpPr>
        <p:spPr>
          <a:xfrm>
            <a:off x="1707756" y="5577514"/>
            <a:ext cx="3757188" cy="461665"/>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3</a:t>
            </a:r>
            <a:r>
              <a:rPr lang="zh-CN" altLang="en-US" sz="2400">
                <a:latin typeface="宋体" panose="02010600030101010101" pitchFamily="2" charset="-122"/>
                <a:ea typeface="宋体" panose="02010600030101010101" pitchFamily="2" charset="-122"/>
              </a:rPr>
              <a:t>、英文摘要与关键词</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29344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1.1 </a:t>
            </a:r>
            <a:r>
              <a:rPr lang="zh-CN" altLang="en-US" sz="3600" b="1">
                <a:latin typeface="宋体" panose="02010600030101010101" pitchFamily="2" charset="-122"/>
                <a:ea typeface="宋体" panose="02010600030101010101" pitchFamily="2" charset="-122"/>
              </a:rPr>
              <a:t>发明专利申请书的组成</a:t>
            </a:r>
          </a:p>
        </p:txBody>
      </p:sp>
      <p:sp>
        <p:nvSpPr>
          <p:cNvPr id="13" name="文本框 12">
            <a:extLst>
              <a:ext uri="{FF2B5EF4-FFF2-40B4-BE49-F238E27FC236}">
                <a16:creationId xmlns:a16="http://schemas.microsoft.com/office/drawing/2014/main" id="{57FECC59-EA60-4D93-8F3C-229ED1C541D2}"/>
              </a:ext>
            </a:extLst>
          </p:cNvPr>
          <p:cNvSpPr txBox="1"/>
          <p:nvPr/>
        </p:nvSpPr>
        <p:spPr>
          <a:xfrm>
            <a:off x="736747" y="894437"/>
            <a:ext cx="6158321" cy="646331"/>
          </a:xfrm>
          <a:prstGeom prst="rect">
            <a:avLst/>
          </a:prstGeom>
          <a:noFill/>
        </p:spPr>
        <p:txBody>
          <a:bodyPr wrap="square" rtlCol="0">
            <a:spAutoFit/>
          </a:bodyPr>
          <a:lstStyle/>
          <a:p>
            <a:pPr indent="457200"/>
            <a:r>
              <a:rPr lang="zh-CN" altLang="en-US" sz="3600" b="1">
                <a:latin typeface="宋体" panose="02010600030101010101" pitchFamily="2" charset="-122"/>
                <a:ea typeface="宋体" panose="02010600030101010101" pitchFamily="2" charset="-122"/>
              </a:rPr>
              <a:t>（</a:t>
            </a:r>
            <a:r>
              <a:rPr lang="en-US" altLang="zh-CN" sz="3600" b="1">
                <a:latin typeface="宋体" panose="02010600030101010101" pitchFamily="2" charset="-122"/>
                <a:ea typeface="宋体" panose="02010600030101010101" pitchFamily="2" charset="-122"/>
              </a:rPr>
              <a:t>1</a:t>
            </a:r>
            <a:r>
              <a:rPr lang="zh-CN" altLang="en-US" sz="3600" b="1">
                <a:latin typeface="宋体" panose="02010600030101010101" pitchFamily="2" charset="-122"/>
                <a:ea typeface="宋体" panose="02010600030101010101" pitchFamily="2" charset="-122"/>
              </a:rPr>
              <a:t>）权利要求书（</a:t>
            </a:r>
            <a:r>
              <a:rPr lang="en-US" altLang="zh-CN" sz="3600" b="1">
                <a:latin typeface="宋体" panose="02010600030101010101" pitchFamily="2" charset="-122"/>
                <a:ea typeface="宋体" panose="02010600030101010101" pitchFamily="2" charset="-122"/>
              </a:rPr>
              <a:t>2~3</a:t>
            </a:r>
            <a:r>
              <a:rPr lang="zh-CN" altLang="en-US" sz="3600" b="1">
                <a:latin typeface="宋体" panose="02010600030101010101" pitchFamily="2" charset="-122"/>
                <a:ea typeface="宋体" panose="02010600030101010101" pitchFamily="2" charset="-122"/>
              </a:rPr>
              <a:t>页）</a:t>
            </a:r>
          </a:p>
        </p:txBody>
      </p:sp>
      <p:pic>
        <p:nvPicPr>
          <p:cNvPr id="3" name="图片 2">
            <a:extLst>
              <a:ext uri="{FF2B5EF4-FFF2-40B4-BE49-F238E27FC236}">
                <a16:creationId xmlns:a16="http://schemas.microsoft.com/office/drawing/2014/main" id="{7EA075D9-A5C4-3E7A-BEB7-C04B6847760A}"/>
              </a:ext>
            </a:extLst>
          </p:cNvPr>
          <p:cNvPicPr>
            <a:picLocks noChangeAspect="1"/>
          </p:cNvPicPr>
          <p:nvPr/>
        </p:nvPicPr>
        <p:blipFill rotWithShape="1">
          <a:blip r:embed="rId2"/>
          <a:srcRect b="50780"/>
          <a:stretch/>
        </p:blipFill>
        <p:spPr>
          <a:xfrm>
            <a:off x="1513397" y="1540768"/>
            <a:ext cx="8731434" cy="4680983"/>
          </a:xfrm>
          <a:prstGeom prst="rect">
            <a:avLst/>
          </a:prstGeom>
        </p:spPr>
      </p:pic>
    </p:spTree>
    <p:extLst>
      <p:ext uri="{BB962C8B-B14F-4D97-AF65-F5344CB8AC3E}">
        <p14:creationId xmlns:p14="http://schemas.microsoft.com/office/powerpoint/2010/main" val="3700646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1.1 </a:t>
            </a:r>
            <a:r>
              <a:rPr lang="zh-CN" altLang="en-US" sz="3600" b="1">
                <a:latin typeface="宋体" panose="02010600030101010101" pitchFamily="2" charset="-122"/>
                <a:ea typeface="宋体" panose="02010600030101010101" pitchFamily="2" charset="-122"/>
              </a:rPr>
              <a:t>发明专利申请书的组成</a:t>
            </a:r>
          </a:p>
        </p:txBody>
      </p:sp>
      <p:sp>
        <p:nvSpPr>
          <p:cNvPr id="8" name="文本框 7">
            <a:extLst>
              <a:ext uri="{FF2B5EF4-FFF2-40B4-BE49-F238E27FC236}">
                <a16:creationId xmlns:a16="http://schemas.microsoft.com/office/drawing/2014/main" id="{AE7AF9D0-DDA3-48FC-BEF4-64F383DE5C3A}"/>
              </a:ext>
            </a:extLst>
          </p:cNvPr>
          <p:cNvSpPr txBox="1"/>
          <p:nvPr/>
        </p:nvSpPr>
        <p:spPr>
          <a:xfrm>
            <a:off x="212346" y="1780046"/>
            <a:ext cx="11979653" cy="830997"/>
          </a:xfrm>
          <a:prstGeom prst="rect">
            <a:avLst/>
          </a:prstGeom>
          <a:noFill/>
        </p:spPr>
        <p:txBody>
          <a:bodyPr wrap="square" rtlCol="0">
            <a:spAutoFit/>
          </a:bodyPr>
          <a:lstStyle/>
          <a:p>
            <a:pPr indent="457200"/>
            <a:r>
              <a:rPr lang="zh-CN" altLang="en-US" sz="2400">
                <a:latin typeface="宋体" panose="02010600030101010101" pitchFamily="2" charset="-122"/>
                <a:ea typeface="宋体" panose="02010600030101010101" pitchFamily="2" charset="-122"/>
              </a:rPr>
              <a:t>专利说明书是对发明的</a:t>
            </a:r>
            <a:r>
              <a:rPr lang="zh-CN" altLang="en-US" sz="2400">
                <a:solidFill>
                  <a:srgbClr val="FF0000"/>
                </a:solidFill>
                <a:latin typeface="宋体" panose="02010600030101010101" pitchFamily="2" charset="-122"/>
                <a:ea typeface="宋体" panose="02010600030101010101" pitchFamily="2" charset="-122"/>
              </a:rPr>
              <a:t>具体内容</a:t>
            </a:r>
            <a:r>
              <a:rPr lang="zh-CN" altLang="en-US" sz="2400">
                <a:latin typeface="宋体" panose="02010600030101010101" pitchFamily="2" charset="-122"/>
                <a:ea typeface="宋体" panose="02010600030101010101" pitchFamily="2" charset="-122"/>
              </a:rPr>
              <a:t>，包括结构、技术要点、使用方法</a:t>
            </a:r>
            <a:r>
              <a:rPr lang="zh-CN" altLang="en-US" sz="2400">
                <a:solidFill>
                  <a:srgbClr val="FF0000"/>
                </a:solidFill>
                <a:latin typeface="宋体" panose="02010600030101010101" pitchFamily="2" charset="-122"/>
                <a:ea typeface="宋体" panose="02010600030101010101" pitchFamily="2" charset="-122"/>
              </a:rPr>
              <a:t>作出清楚、完整的介绍</a:t>
            </a:r>
            <a:r>
              <a:rPr lang="zh-CN" altLang="en-US" sz="2400">
                <a:latin typeface="宋体" panose="02010600030101010101" pitchFamily="2" charset="-122"/>
                <a:ea typeface="宋体" panose="02010600030101010101" pitchFamily="2" charset="-122"/>
              </a:rPr>
              <a:t>，它应当包含</a:t>
            </a:r>
            <a:r>
              <a:rPr lang="zh-CN" altLang="en-US" sz="2400">
                <a:solidFill>
                  <a:srgbClr val="FF0000"/>
                </a:solidFill>
                <a:latin typeface="宋体" panose="02010600030101010101" pitchFamily="2" charset="-122"/>
                <a:ea typeface="宋体" panose="02010600030101010101" pitchFamily="2" charset="-122"/>
              </a:rPr>
              <a:t>技术领域、背景技术、发明内容、附图说明、具体实施方法</a:t>
            </a:r>
            <a:r>
              <a:rPr lang="zh-CN" altLang="en-US" sz="2400">
                <a:latin typeface="宋体" panose="02010600030101010101" pitchFamily="2" charset="-122"/>
                <a:ea typeface="宋体" panose="02010600030101010101" pitchFamily="2" charset="-122"/>
              </a:rPr>
              <a:t>等。</a:t>
            </a:r>
            <a:endParaRPr lang="en-US" altLang="zh-CN" sz="2400" b="0" i="0">
              <a:solidFill>
                <a:srgbClr val="191919"/>
              </a:solidFill>
              <a:effectLst/>
              <a:latin typeface="PingFang SC"/>
            </a:endParaRPr>
          </a:p>
        </p:txBody>
      </p:sp>
      <p:sp>
        <p:nvSpPr>
          <p:cNvPr id="13" name="文本框 12">
            <a:extLst>
              <a:ext uri="{FF2B5EF4-FFF2-40B4-BE49-F238E27FC236}">
                <a16:creationId xmlns:a16="http://schemas.microsoft.com/office/drawing/2014/main" id="{57FECC59-EA60-4D93-8F3C-229ED1C541D2}"/>
              </a:ext>
            </a:extLst>
          </p:cNvPr>
          <p:cNvSpPr txBox="1"/>
          <p:nvPr/>
        </p:nvSpPr>
        <p:spPr>
          <a:xfrm>
            <a:off x="736747" y="894437"/>
            <a:ext cx="6158321" cy="646331"/>
          </a:xfrm>
          <a:prstGeom prst="rect">
            <a:avLst/>
          </a:prstGeom>
          <a:noFill/>
        </p:spPr>
        <p:txBody>
          <a:bodyPr wrap="square" rtlCol="0">
            <a:spAutoFit/>
          </a:bodyPr>
          <a:lstStyle/>
          <a:p>
            <a:pPr indent="457200"/>
            <a:r>
              <a:rPr lang="zh-CN" altLang="en-US" sz="3600" b="1">
                <a:latin typeface="宋体" panose="02010600030101010101" pitchFamily="2" charset="-122"/>
                <a:ea typeface="宋体" panose="02010600030101010101" pitchFamily="2" charset="-122"/>
              </a:rPr>
              <a:t>（</a:t>
            </a:r>
            <a:r>
              <a:rPr lang="en-US" altLang="zh-CN" sz="3600" b="1">
                <a:latin typeface="宋体" panose="02010600030101010101" pitchFamily="2" charset="-122"/>
                <a:ea typeface="宋体" panose="02010600030101010101" pitchFamily="2" charset="-122"/>
              </a:rPr>
              <a:t>2</a:t>
            </a:r>
            <a:r>
              <a:rPr lang="zh-CN" altLang="en-US" sz="3600" b="1">
                <a:latin typeface="宋体" panose="02010600030101010101" pitchFamily="2" charset="-122"/>
                <a:ea typeface="宋体" panose="02010600030101010101" pitchFamily="2" charset="-122"/>
              </a:rPr>
              <a:t>）说明书（</a:t>
            </a:r>
            <a:r>
              <a:rPr lang="en-US" altLang="zh-CN" sz="3600" b="1">
                <a:latin typeface="宋体" panose="02010600030101010101" pitchFamily="2" charset="-122"/>
                <a:ea typeface="宋体" panose="02010600030101010101" pitchFamily="2" charset="-122"/>
              </a:rPr>
              <a:t>5~8</a:t>
            </a:r>
            <a:r>
              <a:rPr lang="zh-CN" altLang="en-US" sz="3600" b="1">
                <a:latin typeface="宋体" panose="02010600030101010101" pitchFamily="2" charset="-122"/>
                <a:ea typeface="宋体" panose="02010600030101010101" pitchFamily="2" charset="-122"/>
              </a:rPr>
              <a:t>页）</a:t>
            </a:r>
          </a:p>
        </p:txBody>
      </p:sp>
      <p:pic>
        <p:nvPicPr>
          <p:cNvPr id="3" name="图片 2">
            <a:extLst>
              <a:ext uri="{FF2B5EF4-FFF2-40B4-BE49-F238E27FC236}">
                <a16:creationId xmlns:a16="http://schemas.microsoft.com/office/drawing/2014/main" id="{07380DA9-D731-4C29-8FFD-D5F466ED66BB}"/>
              </a:ext>
            </a:extLst>
          </p:cNvPr>
          <p:cNvPicPr>
            <a:picLocks noChangeAspect="1"/>
          </p:cNvPicPr>
          <p:nvPr/>
        </p:nvPicPr>
        <p:blipFill>
          <a:blip r:embed="rId2"/>
          <a:stretch>
            <a:fillRect/>
          </a:stretch>
        </p:blipFill>
        <p:spPr>
          <a:xfrm>
            <a:off x="1658049" y="2850321"/>
            <a:ext cx="8124128" cy="1674629"/>
          </a:xfrm>
          <a:prstGeom prst="rect">
            <a:avLst/>
          </a:prstGeom>
        </p:spPr>
      </p:pic>
      <p:pic>
        <p:nvPicPr>
          <p:cNvPr id="6" name="图片 5">
            <a:extLst>
              <a:ext uri="{FF2B5EF4-FFF2-40B4-BE49-F238E27FC236}">
                <a16:creationId xmlns:a16="http://schemas.microsoft.com/office/drawing/2014/main" id="{5ADA6873-9A2D-42C3-92AB-FE1CEAD33593}"/>
              </a:ext>
            </a:extLst>
          </p:cNvPr>
          <p:cNvPicPr>
            <a:picLocks noChangeAspect="1"/>
          </p:cNvPicPr>
          <p:nvPr/>
        </p:nvPicPr>
        <p:blipFill>
          <a:blip r:embed="rId3"/>
          <a:stretch>
            <a:fillRect/>
          </a:stretch>
        </p:blipFill>
        <p:spPr>
          <a:xfrm>
            <a:off x="1658049" y="4635839"/>
            <a:ext cx="8262355" cy="2101310"/>
          </a:xfrm>
          <a:prstGeom prst="rect">
            <a:avLst/>
          </a:prstGeom>
        </p:spPr>
      </p:pic>
    </p:spTree>
    <p:extLst>
      <p:ext uri="{BB962C8B-B14F-4D97-AF65-F5344CB8AC3E}">
        <p14:creationId xmlns:p14="http://schemas.microsoft.com/office/powerpoint/2010/main" val="694231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1.1 </a:t>
            </a:r>
            <a:r>
              <a:rPr lang="zh-CN" altLang="en-US" sz="3600" b="1">
                <a:latin typeface="宋体" panose="02010600030101010101" pitchFamily="2" charset="-122"/>
                <a:ea typeface="宋体" panose="02010600030101010101" pitchFamily="2" charset="-122"/>
              </a:rPr>
              <a:t>发明专利申请书的组成</a:t>
            </a:r>
          </a:p>
        </p:txBody>
      </p:sp>
      <p:sp>
        <p:nvSpPr>
          <p:cNvPr id="13" name="文本框 12">
            <a:extLst>
              <a:ext uri="{FF2B5EF4-FFF2-40B4-BE49-F238E27FC236}">
                <a16:creationId xmlns:a16="http://schemas.microsoft.com/office/drawing/2014/main" id="{57FECC59-EA60-4D93-8F3C-229ED1C541D2}"/>
              </a:ext>
            </a:extLst>
          </p:cNvPr>
          <p:cNvSpPr txBox="1"/>
          <p:nvPr/>
        </p:nvSpPr>
        <p:spPr>
          <a:xfrm>
            <a:off x="736747" y="894437"/>
            <a:ext cx="6158321" cy="646331"/>
          </a:xfrm>
          <a:prstGeom prst="rect">
            <a:avLst/>
          </a:prstGeom>
          <a:noFill/>
        </p:spPr>
        <p:txBody>
          <a:bodyPr wrap="square" rtlCol="0">
            <a:spAutoFit/>
          </a:bodyPr>
          <a:lstStyle/>
          <a:p>
            <a:pPr indent="457200"/>
            <a:r>
              <a:rPr lang="zh-CN" altLang="en-US" sz="3600" b="1">
                <a:latin typeface="宋体" panose="02010600030101010101" pitchFamily="2" charset="-122"/>
                <a:ea typeface="宋体" panose="02010600030101010101" pitchFamily="2" charset="-122"/>
              </a:rPr>
              <a:t>（</a:t>
            </a:r>
            <a:r>
              <a:rPr lang="en-US" altLang="zh-CN" sz="3600" b="1">
                <a:latin typeface="宋体" panose="02010600030101010101" pitchFamily="2" charset="-122"/>
                <a:ea typeface="宋体" panose="02010600030101010101" pitchFamily="2" charset="-122"/>
              </a:rPr>
              <a:t>2</a:t>
            </a:r>
            <a:r>
              <a:rPr lang="zh-CN" altLang="en-US" sz="3600" b="1">
                <a:latin typeface="宋体" panose="02010600030101010101" pitchFamily="2" charset="-122"/>
                <a:ea typeface="宋体" panose="02010600030101010101" pitchFamily="2" charset="-122"/>
              </a:rPr>
              <a:t>）说明书（</a:t>
            </a:r>
            <a:r>
              <a:rPr lang="en-US" altLang="zh-CN" sz="3600" b="1">
                <a:latin typeface="宋体" panose="02010600030101010101" pitchFamily="2" charset="-122"/>
                <a:ea typeface="宋体" panose="02010600030101010101" pitchFamily="2" charset="-122"/>
              </a:rPr>
              <a:t>5~8</a:t>
            </a:r>
            <a:r>
              <a:rPr lang="zh-CN" altLang="en-US" sz="3600" b="1">
                <a:latin typeface="宋体" panose="02010600030101010101" pitchFamily="2" charset="-122"/>
                <a:ea typeface="宋体" panose="02010600030101010101" pitchFamily="2" charset="-122"/>
              </a:rPr>
              <a:t>页）</a:t>
            </a:r>
          </a:p>
        </p:txBody>
      </p:sp>
      <p:pic>
        <p:nvPicPr>
          <p:cNvPr id="4" name="图片 3">
            <a:extLst>
              <a:ext uri="{FF2B5EF4-FFF2-40B4-BE49-F238E27FC236}">
                <a16:creationId xmlns:a16="http://schemas.microsoft.com/office/drawing/2014/main" id="{58E5ED8A-5E04-4CEE-BF07-6383C53C59E0}"/>
              </a:ext>
            </a:extLst>
          </p:cNvPr>
          <p:cNvPicPr>
            <a:picLocks noChangeAspect="1"/>
          </p:cNvPicPr>
          <p:nvPr/>
        </p:nvPicPr>
        <p:blipFill>
          <a:blip r:embed="rId2"/>
          <a:stretch>
            <a:fillRect/>
          </a:stretch>
        </p:blipFill>
        <p:spPr>
          <a:xfrm>
            <a:off x="867530" y="1664831"/>
            <a:ext cx="10248145" cy="2764090"/>
          </a:xfrm>
          <a:prstGeom prst="rect">
            <a:avLst/>
          </a:prstGeom>
        </p:spPr>
      </p:pic>
      <p:pic>
        <p:nvPicPr>
          <p:cNvPr id="7" name="图片 6">
            <a:extLst>
              <a:ext uri="{FF2B5EF4-FFF2-40B4-BE49-F238E27FC236}">
                <a16:creationId xmlns:a16="http://schemas.microsoft.com/office/drawing/2014/main" id="{1E67DB15-3209-48DC-9FFF-D8324AE55E54}"/>
              </a:ext>
            </a:extLst>
          </p:cNvPr>
          <p:cNvPicPr>
            <a:picLocks noChangeAspect="1"/>
          </p:cNvPicPr>
          <p:nvPr/>
        </p:nvPicPr>
        <p:blipFill>
          <a:blip r:embed="rId3"/>
          <a:stretch>
            <a:fillRect/>
          </a:stretch>
        </p:blipFill>
        <p:spPr>
          <a:xfrm>
            <a:off x="686562" y="4552984"/>
            <a:ext cx="10429113" cy="2183596"/>
          </a:xfrm>
          <a:prstGeom prst="rect">
            <a:avLst/>
          </a:prstGeom>
        </p:spPr>
      </p:pic>
    </p:spTree>
    <p:extLst>
      <p:ext uri="{BB962C8B-B14F-4D97-AF65-F5344CB8AC3E}">
        <p14:creationId xmlns:p14="http://schemas.microsoft.com/office/powerpoint/2010/main" val="3529199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1.1 </a:t>
            </a:r>
            <a:r>
              <a:rPr lang="zh-CN" altLang="en-US" sz="3600" b="1">
                <a:latin typeface="宋体" panose="02010600030101010101" pitchFamily="2" charset="-122"/>
                <a:ea typeface="宋体" panose="02010600030101010101" pitchFamily="2" charset="-122"/>
              </a:rPr>
              <a:t>发明专利申请书的组成</a:t>
            </a:r>
          </a:p>
        </p:txBody>
      </p:sp>
      <p:sp>
        <p:nvSpPr>
          <p:cNvPr id="13" name="文本框 12">
            <a:extLst>
              <a:ext uri="{FF2B5EF4-FFF2-40B4-BE49-F238E27FC236}">
                <a16:creationId xmlns:a16="http://schemas.microsoft.com/office/drawing/2014/main" id="{57FECC59-EA60-4D93-8F3C-229ED1C541D2}"/>
              </a:ext>
            </a:extLst>
          </p:cNvPr>
          <p:cNvSpPr txBox="1"/>
          <p:nvPr/>
        </p:nvSpPr>
        <p:spPr>
          <a:xfrm>
            <a:off x="736747" y="894437"/>
            <a:ext cx="6158321" cy="646331"/>
          </a:xfrm>
          <a:prstGeom prst="rect">
            <a:avLst/>
          </a:prstGeom>
          <a:noFill/>
        </p:spPr>
        <p:txBody>
          <a:bodyPr wrap="square" rtlCol="0">
            <a:spAutoFit/>
          </a:bodyPr>
          <a:lstStyle/>
          <a:p>
            <a:pPr indent="457200"/>
            <a:r>
              <a:rPr lang="zh-CN" altLang="en-US" sz="3600" b="1">
                <a:latin typeface="宋体" panose="02010600030101010101" pitchFamily="2" charset="-122"/>
                <a:ea typeface="宋体" panose="02010600030101010101" pitchFamily="2" charset="-122"/>
              </a:rPr>
              <a:t>（</a:t>
            </a:r>
            <a:r>
              <a:rPr lang="en-US" altLang="zh-CN" sz="3600" b="1">
                <a:latin typeface="宋体" panose="02010600030101010101" pitchFamily="2" charset="-122"/>
                <a:ea typeface="宋体" panose="02010600030101010101" pitchFamily="2" charset="-122"/>
              </a:rPr>
              <a:t>2</a:t>
            </a:r>
            <a:r>
              <a:rPr lang="zh-CN" altLang="en-US" sz="3600" b="1">
                <a:latin typeface="宋体" panose="02010600030101010101" pitchFamily="2" charset="-122"/>
                <a:ea typeface="宋体" panose="02010600030101010101" pitchFamily="2" charset="-122"/>
              </a:rPr>
              <a:t>）说明书（</a:t>
            </a:r>
            <a:r>
              <a:rPr lang="en-US" altLang="zh-CN" sz="3600" b="1">
                <a:latin typeface="宋体" panose="02010600030101010101" pitchFamily="2" charset="-122"/>
                <a:ea typeface="宋体" panose="02010600030101010101" pitchFamily="2" charset="-122"/>
              </a:rPr>
              <a:t>5~8</a:t>
            </a:r>
            <a:r>
              <a:rPr lang="zh-CN" altLang="en-US" sz="3600" b="1">
                <a:latin typeface="宋体" panose="02010600030101010101" pitchFamily="2" charset="-122"/>
                <a:ea typeface="宋体" panose="02010600030101010101" pitchFamily="2" charset="-122"/>
              </a:rPr>
              <a:t>页）</a:t>
            </a:r>
          </a:p>
        </p:txBody>
      </p:sp>
      <p:pic>
        <p:nvPicPr>
          <p:cNvPr id="3" name="图片 2">
            <a:extLst>
              <a:ext uri="{FF2B5EF4-FFF2-40B4-BE49-F238E27FC236}">
                <a16:creationId xmlns:a16="http://schemas.microsoft.com/office/drawing/2014/main" id="{42DDA7AB-F616-440B-883F-C61FDB418F78}"/>
              </a:ext>
            </a:extLst>
          </p:cNvPr>
          <p:cNvPicPr>
            <a:picLocks noChangeAspect="1"/>
          </p:cNvPicPr>
          <p:nvPr/>
        </p:nvPicPr>
        <p:blipFill>
          <a:blip r:embed="rId2"/>
          <a:stretch>
            <a:fillRect/>
          </a:stretch>
        </p:blipFill>
        <p:spPr>
          <a:xfrm>
            <a:off x="1544716" y="1540768"/>
            <a:ext cx="9102568" cy="5317232"/>
          </a:xfrm>
          <a:prstGeom prst="rect">
            <a:avLst/>
          </a:prstGeom>
        </p:spPr>
      </p:pic>
    </p:spTree>
    <p:extLst>
      <p:ext uri="{BB962C8B-B14F-4D97-AF65-F5344CB8AC3E}">
        <p14:creationId xmlns:p14="http://schemas.microsoft.com/office/powerpoint/2010/main" val="3763843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1.2 </a:t>
            </a:r>
            <a:r>
              <a:rPr lang="zh-CN" altLang="en-US" sz="3600" b="1">
                <a:latin typeface="宋体" panose="02010600030101010101" pitchFamily="2" charset="-122"/>
                <a:ea typeface="宋体" panose="02010600030101010101" pitchFamily="2" charset="-122"/>
              </a:rPr>
              <a:t>模仿写出发明专利申请书</a:t>
            </a:r>
          </a:p>
        </p:txBody>
      </p:sp>
      <p:sp>
        <p:nvSpPr>
          <p:cNvPr id="5" name="文本框 4">
            <a:extLst>
              <a:ext uri="{FF2B5EF4-FFF2-40B4-BE49-F238E27FC236}">
                <a16:creationId xmlns:a16="http://schemas.microsoft.com/office/drawing/2014/main" id="{4C722B82-92B3-4239-BAD5-E8A5AF5D2DA4}"/>
              </a:ext>
            </a:extLst>
          </p:cNvPr>
          <p:cNvSpPr txBox="1"/>
          <p:nvPr/>
        </p:nvSpPr>
        <p:spPr>
          <a:xfrm>
            <a:off x="783847" y="1256171"/>
            <a:ext cx="10446128" cy="1200329"/>
          </a:xfrm>
          <a:prstGeom prst="rect">
            <a:avLst/>
          </a:prstGeom>
          <a:noFill/>
        </p:spPr>
        <p:txBody>
          <a:bodyPr wrap="square" rtlCol="0">
            <a:spAutoFit/>
          </a:bodyPr>
          <a:lstStyle/>
          <a:p>
            <a:pPr indent="457200"/>
            <a:r>
              <a:rPr lang="zh-CN" altLang="en-US" sz="2400" b="0" i="0">
                <a:solidFill>
                  <a:srgbClr val="191919"/>
                </a:solidFill>
                <a:effectLst/>
                <a:latin typeface="宋体" panose="02010600030101010101" pitchFamily="2" charset="-122"/>
                <a:ea typeface="宋体" panose="02010600030101010101" pitchFamily="2" charset="-122"/>
              </a:rPr>
              <a:t>发明专利申请书的格式并没有要求特别严格，这一点可以从网上找到已经申请成功的发明专利申请书中看到。所以，</a:t>
            </a:r>
            <a:r>
              <a:rPr lang="zh-CN" altLang="en-US" sz="2400" b="0" i="0">
                <a:solidFill>
                  <a:srgbClr val="FF0000"/>
                </a:solidFill>
                <a:effectLst/>
                <a:latin typeface="宋体" panose="02010600030101010101" pitchFamily="2" charset="-122"/>
                <a:ea typeface="宋体" panose="02010600030101010101" pitchFamily="2" charset="-122"/>
              </a:rPr>
              <a:t>找到一篇与自己所写发明主题类似的专利申请书</a:t>
            </a:r>
            <a:r>
              <a:rPr lang="zh-CN" altLang="en-US" sz="2400" b="0" i="0">
                <a:solidFill>
                  <a:srgbClr val="191919"/>
                </a:solidFill>
                <a:effectLst/>
                <a:latin typeface="宋体" panose="02010600030101010101" pitchFamily="2" charset="-122"/>
                <a:ea typeface="宋体" panose="02010600030101010101" pitchFamily="2" charset="-122"/>
              </a:rPr>
              <a:t>，稍微借鉴一下格式，把自己的发明展现出来就行了。</a:t>
            </a:r>
            <a:endParaRPr lang="en-US" altLang="zh-CN" sz="2400" b="0" i="0">
              <a:solidFill>
                <a:srgbClr val="191919"/>
              </a:solidFill>
              <a:effectLst/>
              <a:latin typeface="PingFang SC"/>
            </a:endParaRPr>
          </a:p>
        </p:txBody>
      </p:sp>
      <p:pic>
        <p:nvPicPr>
          <p:cNvPr id="4" name="图片 3">
            <a:extLst>
              <a:ext uri="{FF2B5EF4-FFF2-40B4-BE49-F238E27FC236}">
                <a16:creationId xmlns:a16="http://schemas.microsoft.com/office/drawing/2014/main" id="{6D990A7D-F537-4DEA-BA3F-303B8C5F0BF7}"/>
              </a:ext>
            </a:extLst>
          </p:cNvPr>
          <p:cNvPicPr>
            <a:picLocks noChangeAspect="1"/>
          </p:cNvPicPr>
          <p:nvPr/>
        </p:nvPicPr>
        <p:blipFill>
          <a:blip r:embed="rId2"/>
          <a:stretch>
            <a:fillRect/>
          </a:stretch>
        </p:blipFill>
        <p:spPr>
          <a:xfrm>
            <a:off x="243891" y="4210653"/>
            <a:ext cx="4469589" cy="1867593"/>
          </a:xfrm>
          <a:prstGeom prst="rect">
            <a:avLst/>
          </a:prstGeom>
        </p:spPr>
      </p:pic>
      <p:pic>
        <p:nvPicPr>
          <p:cNvPr id="7" name="图片 6">
            <a:extLst>
              <a:ext uri="{FF2B5EF4-FFF2-40B4-BE49-F238E27FC236}">
                <a16:creationId xmlns:a16="http://schemas.microsoft.com/office/drawing/2014/main" id="{0C8F260E-0C4F-4EE2-8247-A825EFCCE682}"/>
              </a:ext>
            </a:extLst>
          </p:cNvPr>
          <p:cNvPicPr>
            <a:picLocks noChangeAspect="1"/>
          </p:cNvPicPr>
          <p:nvPr/>
        </p:nvPicPr>
        <p:blipFill>
          <a:blip r:embed="rId3"/>
          <a:stretch>
            <a:fillRect/>
          </a:stretch>
        </p:blipFill>
        <p:spPr>
          <a:xfrm>
            <a:off x="4977625" y="3895079"/>
            <a:ext cx="7214375" cy="2498743"/>
          </a:xfrm>
          <a:prstGeom prst="rect">
            <a:avLst/>
          </a:prstGeom>
        </p:spPr>
      </p:pic>
      <p:sp>
        <p:nvSpPr>
          <p:cNvPr id="10" name="箭头: 上弧形 9">
            <a:extLst>
              <a:ext uri="{FF2B5EF4-FFF2-40B4-BE49-F238E27FC236}">
                <a16:creationId xmlns:a16="http://schemas.microsoft.com/office/drawing/2014/main" id="{883535C6-8534-4920-BCEA-E7C930EC1F81}"/>
              </a:ext>
            </a:extLst>
          </p:cNvPr>
          <p:cNvSpPr/>
          <p:nvPr/>
        </p:nvSpPr>
        <p:spPr>
          <a:xfrm rot="21253607">
            <a:off x="3604540" y="2931971"/>
            <a:ext cx="2746169" cy="994576"/>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E1042EC9-A26C-45F7-9486-66705ACCBC01}"/>
              </a:ext>
            </a:extLst>
          </p:cNvPr>
          <p:cNvSpPr txBox="1"/>
          <p:nvPr/>
        </p:nvSpPr>
        <p:spPr>
          <a:xfrm>
            <a:off x="669537" y="3068340"/>
            <a:ext cx="3771900" cy="369332"/>
          </a:xfrm>
          <a:prstGeom prst="rect">
            <a:avLst/>
          </a:prstGeom>
          <a:noFill/>
        </p:spPr>
        <p:txBody>
          <a:bodyPr wrap="square">
            <a:spAutoFit/>
          </a:bodyPr>
          <a:lstStyle/>
          <a:p>
            <a:r>
              <a:rPr lang="zh-CN" altLang="en-US"/>
              <a:t>https://cprs.patentstar.com.cn</a:t>
            </a:r>
          </a:p>
        </p:txBody>
      </p:sp>
    </p:spTree>
    <p:extLst>
      <p:ext uri="{BB962C8B-B14F-4D97-AF65-F5344CB8AC3E}">
        <p14:creationId xmlns:p14="http://schemas.microsoft.com/office/powerpoint/2010/main" val="2911256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1.2 </a:t>
            </a:r>
            <a:r>
              <a:rPr lang="zh-CN" altLang="en-US" sz="3600" b="1">
                <a:latin typeface="宋体" panose="02010600030101010101" pitchFamily="2" charset="-122"/>
                <a:ea typeface="宋体" panose="02010600030101010101" pitchFamily="2" charset="-122"/>
              </a:rPr>
              <a:t>模仿写出发明专利申请书</a:t>
            </a:r>
          </a:p>
        </p:txBody>
      </p:sp>
      <p:pic>
        <p:nvPicPr>
          <p:cNvPr id="3" name="图片 2">
            <a:extLst>
              <a:ext uri="{FF2B5EF4-FFF2-40B4-BE49-F238E27FC236}">
                <a16:creationId xmlns:a16="http://schemas.microsoft.com/office/drawing/2014/main" id="{C856961D-C653-47B7-8F82-37D27253D3D2}"/>
              </a:ext>
            </a:extLst>
          </p:cNvPr>
          <p:cNvPicPr>
            <a:picLocks noChangeAspect="1"/>
          </p:cNvPicPr>
          <p:nvPr/>
        </p:nvPicPr>
        <p:blipFill>
          <a:blip r:embed="rId2"/>
          <a:stretch>
            <a:fillRect/>
          </a:stretch>
        </p:blipFill>
        <p:spPr>
          <a:xfrm>
            <a:off x="999655" y="998932"/>
            <a:ext cx="10058870" cy="5859068"/>
          </a:xfrm>
          <a:prstGeom prst="rect">
            <a:avLst/>
          </a:prstGeom>
        </p:spPr>
      </p:pic>
    </p:spTree>
    <p:extLst>
      <p:ext uri="{BB962C8B-B14F-4D97-AF65-F5344CB8AC3E}">
        <p14:creationId xmlns:p14="http://schemas.microsoft.com/office/powerpoint/2010/main" val="4217634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1.2 </a:t>
            </a:r>
            <a:r>
              <a:rPr lang="zh-CN" altLang="en-US" sz="3600" b="1">
                <a:latin typeface="宋体" panose="02010600030101010101" pitchFamily="2" charset="-122"/>
                <a:ea typeface="宋体" panose="02010600030101010101" pitchFamily="2" charset="-122"/>
              </a:rPr>
              <a:t>模仿写出发明专利申请书</a:t>
            </a:r>
          </a:p>
        </p:txBody>
      </p:sp>
      <p:pic>
        <p:nvPicPr>
          <p:cNvPr id="4" name="图片 3">
            <a:extLst>
              <a:ext uri="{FF2B5EF4-FFF2-40B4-BE49-F238E27FC236}">
                <a16:creationId xmlns:a16="http://schemas.microsoft.com/office/drawing/2014/main" id="{B73E00BD-1056-478F-A451-BC92B729A6FA}"/>
              </a:ext>
            </a:extLst>
          </p:cNvPr>
          <p:cNvPicPr>
            <a:picLocks noChangeAspect="1"/>
          </p:cNvPicPr>
          <p:nvPr/>
        </p:nvPicPr>
        <p:blipFill rotWithShape="1">
          <a:blip r:embed="rId2"/>
          <a:srcRect r="34866"/>
          <a:stretch/>
        </p:blipFill>
        <p:spPr>
          <a:xfrm>
            <a:off x="0" y="2105553"/>
            <a:ext cx="2828654" cy="885714"/>
          </a:xfrm>
          <a:prstGeom prst="rect">
            <a:avLst/>
          </a:prstGeom>
        </p:spPr>
      </p:pic>
      <p:pic>
        <p:nvPicPr>
          <p:cNvPr id="6" name="图片 5">
            <a:extLst>
              <a:ext uri="{FF2B5EF4-FFF2-40B4-BE49-F238E27FC236}">
                <a16:creationId xmlns:a16="http://schemas.microsoft.com/office/drawing/2014/main" id="{7D0126DB-680A-4B38-A56A-163F1AADECFB}"/>
              </a:ext>
            </a:extLst>
          </p:cNvPr>
          <p:cNvPicPr>
            <a:picLocks noChangeAspect="1"/>
          </p:cNvPicPr>
          <p:nvPr/>
        </p:nvPicPr>
        <p:blipFill>
          <a:blip r:embed="rId3"/>
          <a:stretch>
            <a:fillRect/>
          </a:stretch>
        </p:blipFill>
        <p:spPr>
          <a:xfrm>
            <a:off x="2541548" y="1562628"/>
            <a:ext cx="9650452" cy="5227328"/>
          </a:xfrm>
          <a:prstGeom prst="rect">
            <a:avLst/>
          </a:prstGeom>
        </p:spPr>
      </p:pic>
      <p:sp>
        <p:nvSpPr>
          <p:cNvPr id="7" name="箭头: 圆角右 6">
            <a:extLst>
              <a:ext uri="{FF2B5EF4-FFF2-40B4-BE49-F238E27FC236}">
                <a16:creationId xmlns:a16="http://schemas.microsoft.com/office/drawing/2014/main" id="{99F370DB-B2AF-489D-9BB6-81BCA7DE3402}"/>
              </a:ext>
            </a:extLst>
          </p:cNvPr>
          <p:cNvSpPr/>
          <p:nvPr/>
        </p:nvSpPr>
        <p:spPr>
          <a:xfrm flipV="1">
            <a:off x="1414327" y="2928517"/>
            <a:ext cx="1114425" cy="1247775"/>
          </a:xfrm>
          <a:prstGeom prst="bentArrow">
            <a:avLst>
              <a:gd name="adj1" fmla="val 14744"/>
              <a:gd name="adj2" fmla="val 25000"/>
              <a:gd name="adj3" fmla="val 25000"/>
              <a:gd name="adj4" fmla="val 437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717089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6574B6E-4DB4-4C39-986E-8F7DB3CE7C2C}"/>
              </a:ext>
            </a:extLst>
          </p:cNvPr>
          <p:cNvSpPr txBox="1"/>
          <p:nvPr/>
        </p:nvSpPr>
        <p:spPr>
          <a:xfrm>
            <a:off x="1577962" y="1015519"/>
            <a:ext cx="9564655" cy="1260923"/>
          </a:xfrm>
          <a:prstGeom prst="rect">
            <a:avLst/>
          </a:prstGeom>
          <a:noFill/>
        </p:spPr>
        <p:txBody>
          <a:bodyPr wrap="square" rtlCol="0">
            <a:spAutoFit/>
          </a:bodyPr>
          <a:lstStyle/>
          <a:p>
            <a:pPr indent="457200">
              <a:lnSpc>
                <a:spcPct val="150000"/>
              </a:lnSpc>
              <a:spcBef>
                <a:spcPts val="50"/>
              </a:spcBef>
              <a:spcAft>
                <a:spcPts val="200"/>
              </a:spcAft>
            </a:pPr>
            <a:r>
              <a:rPr lang="en-US" altLang="zh-CN" sz="6000" b="1">
                <a:solidFill>
                  <a:srgbClr val="FF0000"/>
                </a:solidFill>
                <a:latin typeface="宋体" panose="02010600030101010101" pitchFamily="2" charset="-122"/>
                <a:ea typeface="宋体" panose="02010600030101010101" pitchFamily="2" charset="-122"/>
              </a:rPr>
              <a:t>3</a:t>
            </a:r>
            <a:r>
              <a:rPr lang="zh-CN" altLang="en-US" sz="6000" b="1">
                <a:solidFill>
                  <a:srgbClr val="FF0000"/>
                </a:solidFill>
                <a:latin typeface="宋体" panose="02010600030101010101" pitchFamily="2" charset="-122"/>
                <a:ea typeface="宋体" panose="02010600030101010101" pitchFamily="2" charset="-122"/>
              </a:rPr>
              <a:t>、总结及其它的分享</a:t>
            </a:r>
            <a:endParaRPr lang="en-US" altLang="zh-CN" sz="6000" b="1">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61010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6BE65AB-100D-4997-97A6-23EA72D42046}"/>
              </a:ext>
            </a:extLst>
          </p:cNvPr>
          <p:cNvSpPr txBox="1"/>
          <p:nvPr/>
        </p:nvSpPr>
        <p:spPr>
          <a:xfrm>
            <a:off x="1370037" y="614626"/>
            <a:ext cx="9451925" cy="4688143"/>
          </a:xfrm>
          <a:prstGeom prst="rect">
            <a:avLst/>
          </a:prstGeom>
          <a:noFill/>
        </p:spPr>
        <p:txBody>
          <a:bodyPr wrap="square">
            <a:spAutoFit/>
          </a:bodyPr>
          <a:lstStyle/>
          <a:p>
            <a:pPr indent="457200">
              <a:lnSpc>
                <a:spcPct val="150000"/>
              </a:lnSpc>
              <a:spcBef>
                <a:spcPts val="100"/>
              </a:spcBef>
            </a:pPr>
            <a:r>
              <a:rPr lang="en-US" altLang="zh-CN" sz="2000">
                <a:latin typeface="宋体" panose="02010600030101010101" pitchFamily="2" charset="-122"/>
                <a:ea typeface="宋体" panose="02010600030101010101" pitchFamily="2" charset="-122"/>
              </a:rPr>
              <a:t>1</a:t>
            </a:r>
            <a:r>
              <a:rPr lang="zh-CN" altLang="en-US" sz="2000">
                <a:latin typeface="宋体" panose="02010600030101010101" pitchFamily="2" charset="-122"/>
                <a:ea typeface="宋体" panose="02010600030101010101" pitchFamily="2" charset="-122"/>
              </a:rPr>
              <a:t>、多读一些与自己要写的领域</a:t>
            </a:r>
            <a:r>
              <a:rPr lang="en-US"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内容相关的论文，能够帮助你构建好小论文的内容。</a:t>
            </a:r>
            <a:endParaRPr lang="en-US" altLang="zh-CN" sz="2000">
              <a:latin typeface="宋体" panose="02010600030101010101" pitchFamily="2" charset="-122"/>
              <a:ea typeface="宋体" panose="02010600030101010101" pitchFamily="2" charset="-122"/>
            </a:endParaRPr>
          </a:p>
          <a:p>
            <a:pPr indent="457200">
              <a:lnSpc>
                <a:spcPct val="150000"/>
              </a:lnSpc>
              <a:spcBef>
                <a:spcPts val="100"/>
              </a:spcBef>
            </a:pPr>
            <a:r>
              <a:rPr lang="en-US" altLang="zh-CN" sz="2000" b="1">
                <a:solidFill>
                  <a:srgbClr val="FF0000"/>
                </a:solidFill>
                <a:latin typeface="宋体" panose="02010600030101010101" pitchFamily="2" charset="-122"/>
                <a:ea typeface="宋体" panose="02010600030101010101" pitchFamily="2" charset="-122"/>
              </a:rPr>
              <a:t>2</a:t>
            </a:r>
            <a:r>
              <a:rPr lang="zh-CN" altLang="en-US" sz="2000" b="1">
                <a:solidFill>
                  <a:srgbClr val="FF0000"/>
                </a:solidFill>
                <a:latin typeface="宋体" panose="02010600030101010101" pitchFamily="2" charset="-122"/>
                <a:ea typeface="宋体" panose="02010600030101010101" pitchFamily="2" charset="-122"/>
              </a:rPr>
              <a:t>、平常注意把自己做的实验、查找的资料隔几天整理一下，有助于提升后面写小论文的效率。</a:t>
            </a:r>
            <a:endParaRPr lang="en-US" altLang="zh-CN" sz="2000" b="1">
              <a:solidFill>
                <a:srgbClr val="FF0000"/>
              </a:solidFill>
              <a:latin typeface="宋体" panose="02010600030101010101" pitchFamily="2" charset="-122"/>
              <a:ea typeface="宋体" panose="02010600030101010101" pitchFamily="2" charset="-122"/>
            </a:endParaRPr>
          </a:p>
          <a:p>
            <a:pPr indent="457200">
              <a:lnSpc>
                <a:spcPct val="150000"/>
              </a:lnSpc>
              <a:spcBef>
                <a:spcPts val="100"/>
              </a:spcBef>
            </a:pPr>
            <a:r>
              <a:rPr lang="en-US" altLang="zh-CN" sz="2000" b="1">
                <a:solidFill>
                  <a:srgbClr val="FF0000"/>
                </a:solidFill>
                <a:latin typeface="宋体" panose="02010600030101010101" pitchFamily="2" charset="-122"/>
                <a:ea typeface="宋体" panose="02010600030101010101" pitchFamily="2" charset="-122"/>
              </a:rPr>
              <a:t>3</a:t>
            </a:r>
            <a:r>
              <a:rPr lang="zh-CN" altLang="en-US" sz="2000" b="1">
                <a:solidFill>
                  <a:srgbClr val="FF0000"/>
                </a:solidFill>
                <a:latin typeface="宋体" panose="02010600030101010101" pitchFamily="2" charset="-122"/>
                <a:ea typeface="宋体" panose="02010600030101010101" pitchFamily="2" charset="-122"/>
              </a:rPr>
              <a:t>、做任何事情都是需要反复积累经验的，大家第一次写小论文也一样，做好需要反复修改的准备。</a:t>
            </a:r>
            <a:endParaRPr lang="en-US" altLang="zh-CN" sz="2000" b="1">
              <a:solidFill>
                <a:srgbClr val="FF0000"/>
              </a:solidFill>
              <a:latin typeface="宋体" panose="02010600030101010101" pitchFamily="2" charset="-122"/>
              <a:ea typeface="宋体" panose="02010600030101010101" pitchFamily="2" charset="-122"/>
            </a:endParaRPr>
          </a:p>
          <a:p>
            <a:pPr indent="457200">
              <a:lnSpc>
                <a:spcPct val="150000"/>
              </a:lnSpc>
              <a:spcBef>
                <a:spcPts val="100"/>
              </a:spcBef>
            </a:pPr>
            <a:r>
              <a:rPr lang="en-US" altLang="zh-CN" sz="2000">
                <a:latin typeface="宋体" panose="02010600030101010101" pitchFamily="2" charset="-122"/>
                <a:ea typeface="宋体" panose="02010600030101010101" pitchFamily="2" charset="-122"/>
              </a:rPr>
              <a:t>4</a:t>
            </a:r>
            <a:r>
              <a:rPr lang="zh-CN" altLang="en-US" sz="2000">
                <a:latin typeface="宋体" panose="02010600030101010101" pitchFamily="2" charset="-122"/>
                <a:ea typeface="宋体" panose="02010600030101010101" pitchFamily="2" charset="-122"/>
              </a:rPr>
              <a:t>、不管是小论文、甚至是以后的毕业论文，都得静下心来把每一句话、每一个字都反复斟酌，这样写出来的小论文才足够凝练。不必凑字数，当你把自己想要展示的东西描述清楚后，字数、内容自然而然就丰富了。</a:t>
            </a:r>
            <a:endParaRPr lang="en-US" altLang="zh-CN" sz="2000">
              <a:latin typeface="宋体" panose="02010600030101010101" pitchFamily="2" charset="-122"/>
              <a:ea typeface="宋体" panose="02010600030101010101" pitchFamily="2" charset="-122"/>
            </a:endParaRPr>
          </a:p>
          <a:p>
            <a:pPr indent="457200">
              <a:lnSpc>
                <a:spcPct val="150000"/>
              </a:lnSpc>
              <a:spcBef>
                <a:spcPts val="100"/>
              </a:spcBef>
            </a:pPr>
            <a:r>
              <a:rPr lang="en-US" altLang="zh-CN" sz="2000">
                <a:latin typeface="宋体" panose="02010600030101010101" pitchFamily="2" charset="-122"/>
                <a:ea typeface="宋体" panose="02010600030101010101" pitchFamily="2" charset="-122"/>
              </a:rPr>
              <a:t>5</a:t>
            </a:r>
            <a:r>
              <a:rPr lang="zh-CN" altLang="en-US" sz="2000">
                <a:latin typeface="宋体" panose="02010600030101010101" pitchFamily="2" charset="-122"/>
                <a:ea typeface="宋体" panose="02010600030101010101" pitchFamily="2" charset="-122"/>
              </a:rPr>
              <a:t>、多和其他人交流、分享自己遇到的问题或者收获的经验，这样成长得更快。</a:t>
            </a:r>
            <a:endParaRPr lang="en-US" altLang="zh-CN" sz="20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23325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6BE65AB-100D-4997-97A6-23EA72D42046}"/>
              </a:ext>
            </a:extLst>
          </p:cNvPr>
          <p:cNvSpPr txBox="1"/>
          <p:nvPr/>
        </p:nvSpPr>
        <p:spPr>
          <a:xfrm>
            <a:off x="1370037" y="2495571"/>
            <a:ext cx="9451925" cy="1866858"/>
          </a:xfrm>
          <a:prstGeom prst="rect">
            <a:avLst/>
          </a:prstGeom>
          <a:noFill/>
        </p:spPr>
        <p:txBody>
          <a:bodyPr wrap="square">
            <a:spAutoFit/>
          </a:bodyPr>
          <a:lstStyle/>
          <a:p>
            <a:pPr indent="457200">
              <a:lnSpc>
                <a:spcPct val="150000"/>
              </a:lnSpc>
              <a:spcBef>
                <a:spcPts val="100"/>
              </a:spcBef>
            </a:pPr>
            <a:r>
              <a:rPr lang="en-US" altLang="zh-CN" sz="2000">
                <a:latin typeface="宋体" panose="02010600030101010101" pitchFamily="2" charset="-122"/>
                <a:ea typeface="宋体" panose="02010600030101010101" pitchFamily="2" charset="-122"/>
              </a:rPr>
              <a:t>6</a:t>
            </a:r>
            <a:r>
              <a:rPr lang="zh-CN" altLang="en-US" sz="2000">
                <a:latin typeface="宋体" panose="02010600030101010101" pitchFamily="2" charset="-122"/>
                <a:ea typeface="宋体" panose="02010600030101010101" pitchFamily="2" charset="-122"/>
              </a:rPr>
              <a:t>、在需要接触自己未知的领域的时候，静下心来查找资料一步一步学习是一个途径，而</a:t>
            </a:r>
            <a:r>
              <a:rPr lang="zh-CN" altLang="en-US" sz="2000" b="1">
                <a:solidFill>
                  <a:srgbClr val="FF0000"/>
                </a:solidFill>
                <a:latin typeface="宋体" panose="02010600030101010101" pitchFamily="2" charset="-122"/>
                <a:ea typeface="宋体" panose="02010600030101010101" pitchFamily="2" charset="-122"/>
              </a:rPr>
              <a:t>学习</a:t>
            </a:r>
            <a:r>
              <a:rPr lang="en-US" altLang="zh-CN" sz="2000" b="1">
                <a:solidFill>
                  <a:srgbClr val="FF0000"/>
                </a:solidFill>
                <a:latin typeface="宋体" panose="02010600030101010101" pitchFamily="2" charset="-122"/>
                <a:ea typeface="宋体" panose="02010600030101010101" pitchFamily="2" charset="-122"/>
              </a:rPr>
              <a:t>/</a:t>
            </a:r>
            <a:r>
              <a:rPr lang="zh-CN" altLang="en-US" sz="2000" b="1">
                <a:solidFill>
                  <a:srgbClr val="FF0000"/>
                </a:solidFill>
                <a:latin typeface="宋体" panose="02010600030101010101" pitchFamily="2" charset="-122"/>
                <a:ea typeface="宋体" panose="02010600030101010101" pitchFamily="2" charset="-122"/>
              </a:rPr>
              <a:t>借鉴</a:t>
            </a:r>
            <a:r>
              <a:rPr lang="en-US" altLang="zh-CN" sz="2000" b="1">
                <a:solidFill>
                  <a:srgbClr val="FF0000"/>
                </a:solidFill>
                <a:latin typeface="宋体" panose="02010600030101010101" pitchFamily="2" charset="-122"/>
                <a:ea typeface="宋体" panose="02010600030101010101" pitchFamily="2" charset="-122"/>
              </a:rPr>
              <a:t>/</a:t>
            </a:r>
            <a:r>
              <a:rPr lang="zh-CN" altLang="en-US" sz="2000" b="1">
                <a:solidFill>
                  <a:srgbClr val="FF0000"/>
                </a:solidFill>
                <a:latin typeface="宋体" panose="02010600030101010101" pitchFamily="2" charset="-122"/>
                <a:ea typeface="宋体" panose="02010600030101010101" pitchFamily="2" charset="-122"/>
              </a:rPr>
              <a:t>模仿别人已有的成果，也是一个非常重要的途径</a:t>
            </a:r>
            <a:r>
              <a:rPr lang="zh-CN" altLang="en-US" sz="2000">
                <a:latin typeface="宋体" panose="02010600030101010101" pitchFamily="2" charset="-122"/>
                <a:ea typeface="宋体" panose="02010600030101010101" pitchFamily="2" charset="-122"/>
              </a:rPr>
              <a:t>。后者的方式见效快，但起点较高，需要具备敏锐的观察与逻辑性强的规划能力，容易存在畏难心态。</a:t>
            </a:r>
            <a:endParaRPr lang="en-US" altLang="zh-CN" sz="20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77497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1.1 </a:t>
            </a:r>
            <a:r>
              <a:rPr lang="zh-CN" altLang="en-US" sz="3600" b="1">
                <a:latin typeface="宋体" panose="02010600030101010101" pitchFamily="2" charset="-122"/>
                <a:ea typeface="宋体" panose="02010600030101010101" pitchFamily="2" charset="-122"/>
              </a:rPr>
              <a:t>小论文内容的组成</a:t>
            </a:r>
          </a:p>
        </p:txBody>
      </p:sp>
      <p:sp>
        <p:nvSpPr>
          <p:cNvPr id="8" name="文本框 7">
            <a:extLst>
              <a:ext uri="{FF2B5EF4-FFF2-40B4-BE49-F238E27FC236}">
                <a16:creationId xmlns:a16="http://schemas.microsoft.com/office/drawing/2014/main" id="{AE7AF9D0-DDA3-48FC-BEF4-64F383DE5C3A}"/>
              </a:ext>
            </a:extLst>
          </p:cNvPr>
          <p:cNvSpPr txBox="1"/>
          <p:nvPr/>
        </p:nvSpPr>
        <p:spPr>
          <a:xfrm>
            <a:off x="-202850" y="3574186"/>
            <a:ext cx="4138265" cy="461665"/>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4</a:t>
            </a:r>
            <a:r>
              <a:rPr lang="zh-CN" altLang="en-US" sz="2400">
                <a:latin typeface="宋体" panose="02010600030101010101" pitchFamily="2" charset="-122"/>
                <a:ea typeface="宋体" panose="02010600030101010101" pitchFamily="2" charset="-122"/>
              </a:rPr>
              <a:t>、正文</a:t>
            </a:r>
            <a:endParaRPr lang="en-US" altLang="zh-CN" sz="2400">
              <a:latin typeface="宋体" panose="02010600030101010101" pitchFamily="2" charset="-122"/>
              <a:ea typeface="宋体" panose="02010600030101010101" pitchFamily="2" charset="-122"/>
            </a:endParaRPr>
          </a:p>
        </p:txBody>
      </p:sp>
      <p:cxnSp>
        <p:nvCxnSpPr>
          <p:cNvPr id="5" name="直接箭头连接符 4">
            <a:extLst>
              <a:ext uri="{FF2B5EF4-FFF2-40B4-BE49-F238E27FC236}">
                <a16:creationId xmlns:a16="http://schemas.microsoft.com/office/drawing/2014/main" id="{2481123E-937B-4A67-8A41-BE620E992C1C}"/>
              </a:ext>
            </a:extLst>
          </p:cNvPr>
          <p:cNvCxnSpPr>
            <a:cxnSpLocks/>
          </p:cNvCxnSpPr>
          <p:nvPr/>
        </p:nvCxnSpPr>
        <p:spPr>
          <a:xfrm flipH="1">
            <a:off x="1071055" y="2247950"/>
            <a:ext cx="914499" cy="13377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B77910D-BAAF-4E01-9BAF-F9FEE602D380}"/>
              </a:ext>
            </a:extLst>
          </p:cNvPr>
          <p:cNvCxnSpPr>
            <a:cxnSpLocks/>
          </p:cNvCxnSpPr>
          <p:nvPr/>
        </p:nvCxnSpPr>
        <p:spPr>
          <a:xfrm>
            <a:off x="7292566" y="2731871"/>
            <a:ext cx="418012" cy="94492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7CC6957-5944-42E9-83B6-4378C35001DA}"/>
              </a:ext>
            </a:extLst>
          </p:cNvPr>
          <p:cNvSpPr txBox="1"/>
          <p:nvPr/>
        </p:nvSpPr>
        <p:spPr>
          <a:xfrm>
            <a:off x="7501572" y="3706104"/>
            <a:ext cx="3757188" cy="461665"/>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5</a:t>
            </a:r>
            <a:r>
              <a:rPr lang="zh-CN" altLang="en-US" sz="2400">
                <a:latin typeface="宋体" panose="02010600030101010101" pitchFamily="2" charset="-122"/>
                <a:ea typeface="宋体" panose="02010600030101010101" pitchFamily="2" charset="-122"/>
              </a:rPr>
              <a:t>、参考文献</a:t>
            </a:r>
            <a:endParaRPr lang="en-US" altLang="zh-CN" sz="2400">
              <a:latin typeface="宋体" panose="02010600030101010101" pitchFamily="2" charset="-122"/>
              <a:ea typeface="宋体" panose="02010600030101010101" pitchFamily="2" charset="-122"/>
            </a:endParaRPr>
          </a:p>
        </p:txBody>
      </p:sp>
      <p:grpSp>
        <p:nvGrpSpPr>
          <p:cNvPr id="22" name="组合 21">
            <a:extLst>
              <a:ext uri="{FF2B5EF4-FFF2-40B4-BE49-F238E27FC236}">
                <a16:creationId xmlns:a16="http://schemas.microsoft.com/office/drawing/2014/main" id="{F5006712-B9EA-4960-9D09-2B644BBBFC21}"/>
              </a:ext>
            </a:extLst>
          </p:cNvPr>
          <p:cNvGrpSpPr/>
          <p:nvPr/>
        </p:nvGrpSpPr>
        <p:grpSpPr>
          <a:xfrm>
            <a:off x="1676999" y="985931"/>
            <a:ext cx="5705029" cy="2867168"/>
            <a:chOff x="6238943" y="805761"/>
            <a:chExt cx="5705029" cy="2867168"/>
          </a:xfrm>
        </p:grpSpPr>
        <p:pic>
          <p:nvPicPr>
            <p:cNvPr id="4" name="图片 3">
              <a:extLst>
                <a:ext uri="{FF2B5EF4-FFF2-40B4-BE49-F238E27FC236}">
                  <a16:creationId xmlns:a16="http://schemas.microsoft.com/office/drawing/2014/main" id="{8817590A-DDE9-42CB-B70C-E0305BD66DC1}"/>
                </a:ext>
              </a:extLst>
            </p:cNvPr>
            <p:cNvPicPr>
              <a:picLocks noChangeAspect="1"/>
            </p:cNvPicPr>
            <p:nvPr/>
          </p:nvPicPr>
          <p:blipFill rotWithShape="1">
            <a:blip r:embed="rId2"/>
            <a:srcRect r="49686" b="51977"/>
            <a:stretch/>
          </p:blipFill>
          <p:spPr>
            <a:xfrm>
              <a:off x="6238943" y="805761"/>
              <a:ext cx="5093706" cy="1212019"/>
            </a:xfrm>
            <a:prstGeom prst="rect">
              <a:avLst/>
            </a:prstGeom>
          </p:spPr>
        </p:pic>
        <p:pic>
          <p:nvPicPr>
            <p:cNvPr id="7" name="图片 6">
              <a:extLst>
                <a:ext uri="{FF2B5EF4-FFF2-40B4-BE49-F238E27FC236}">
                  <a16:creationId xmlns:a16="http://schemas.microsoft.com/office/drawing/2014/main" id="{F7395670-8E68-4486-BD5E-5D2FC54FA05F}"/>
                </a:ext>
              </a:extLst>
            </p:cNvPr>
            <p:cNvPicPr>
              <a:picLocks noChangeAspect="1"/>
            </p:cNvPicPr>
            <p:nvPr/>
          </p:nvPicPr>
          <p:blipFill rotWithShape="1">
            <a:blip r:embed="rId3"/>
            <a:srcRect b="48819"/>
            <a:stretch/>
          </p:blipFill>
          <p:spPr>
            <a:xfrm>
              <a:off x="6621843" y="1433051"/>
              <a:ext cx="4828571" cy="1008987"/>
            </a:xfrm>
            <a:prstGeom prst="rect">
              <a:avLst/>
            </a:prstGeom>
          </p:spPr>
        </p:pic>
        <p:pic>
          <p:nvPicPr>
            <p:cNvPr id="10" name="图片 9">
              <a:extLst>
                <a:ext uri="{FF2B5EF4-FFF2-40B4-BE49-F238E27FC236}">
                  <a16:creationId xmlns:a16="http://schemas.microsoft.com/office/drawing/2014/main" id="{BDBB1C10-D7F9-4789-BCFE-4807B2668373}"/>
                </a:ext>
              </a:extLst>
            </p:cNvPr>
            <p:cNvPicPr>
              <a:picLocks noChangeAspect="1"/>
            </p:cNvPicPr>
            <p:nvPr/>
          </p:nvPicPr>
          <p:blipFill rotWithShape="1">
            <a:blip r:embed="rId4"/>
            <a:srcRect b="67896"/>
            <a:stretch/>
          </p:blipFill>
          <p:spPr>
            <a:xfrm>
              <a:off x="6496353" y="1876416"/>
              <a:ext cx="5447619" cy="1008987"/>
            </a:xfrm>
            <a:prstGeom prst="rect">
              <a:avLst/>
            </a:prstGeom>
          </p:spPr>
        </p:pic>
        <p:pic>
          <p:nvPicPr>
            <p:cNvPr id="13" name="图片 12">
              <a:extLst>
                <a:ext uri="{FF2B5EF4-FFF2-40B4-BE49-F238E27FC236}">
                  <a16:creationId xmlns:a16="http://schemas.microsoft.com/office/drawing/2014/main" id="{1B9CD8CA-C158-4484-B333-8BA80AA688D8}"/>
                </a:ext>
              </a:extLst>
            </p:cNvPr>
            <p:cNvPicPr>
              <a:picLocks noChangeAspect="1"/>
            </p:cNvPicPr>
            <p:nvPr/>
          </p:nvPicPr>
          <p:blipFill rotWithShape="1">
            <a:blip r:embed="rId5"/>
            <a:srcRect b="65958"/>
            <a:stretch/>
          </p:blipFill>
          <p:spPr>
            <a:xfrm>
              <a:off x="6416336" y="2243073"/>
              <a:ext cx="4866667" cy="1030980"/>
            </a:xfrm>
            <a:prstGeom prst="rect">
              <a:avLst/>
            </a:prstGeom>
          </p:spPr>
        </p:pic>
        <p:pic>
          <p:nvPicPr>
            <p:cNvPr id="16" name="图片 15">
              <a:extLst>
                <a:ext uri="{FF2B5EF4-FFF2-40B4-BE49-F238E27FC236}">
                  <a16:creationId xmlns:a16="http://schemas.microsoft.com/office/drawing/2014/main" id="{B8DB96DF-EC14-4512-A73B-37535AC43E79}"/>
                </a:ext>
              </a:extLst>
            </p:cNvPr>
            <p:cNvPicPr>
              <a:picLocks noChangeAspect="1"/>
            </p:cNvPicPr>
            <p:nvPr/>
          </p:nvPicPr>
          <p:blipFill rotWithShape="1">
            <a:blip r:embed="rId6"/>
            <a:srcRect b="63281"/>
            <a:stretch/>
          </p:blipFill>
          <p:spPr>
            <a:xfrm>
              <a:off x="6342939" y="2707739"/>
              <a:ext cx="4885714" cy="965190"/>
            </a:xfrm>
            <a:prstGeom prst="rect">
              <a:avLst/>
            </a:prstGeom>
          </p:spPr>
        </p:pic>
      </p:grpSp>
      <p:pic>
        <p:nvPicPr>
          <p:cNvPr id="20" name="图片 19">
            <a:extLst>
              <a:ext uri="{FF2B5EF4-FFF2-40B4-BE49-F238E27FC236}">
                <a16:creationId xmlns:a16="http://schemas.microsoft.com/office/drawing/2014/main" id="{E46045C9-68C4-4005-B01A-B603470534E8}"/>
              </a:ext>
            </a:extLst>
          </p:cNvPr>
          <p:cNvPicPr>
            <a:picLocks noChangeAspect="1"/>
          </p:cNvPicPr>
          <p:nvPr/>
        </p:nvPicPr>
        <p:blipFill>
          <a:blip r:embed="rId7"/>
          <a:stretch>
            <a:fillRect/>
          </a:stretch>
        </p:blipFill>
        <p:spPr>
          <a:xfrm>
            <a:off x="7049609" y="1570335"/>
            <a:ext cx="4857143" cy="1495238"/>
          </a:xfrm>
          <a:prstGeom prst="rect">
            <a:avLst/>
          </a:prstGeom>
        </p:spPr>
      </p:pic>
      <p:pic>
        <p:nvPicPr>
          <p:cNvPr id="28" name="图片 27">
            <a:extLst>
              <a:ext uri="{FF2B5EF4-FFF2-40B4-BE49-F238E27FC236}">
                <a16:creationId xmlns:a16="http://schemas.microsoft.com/office/drawing/2014/main" id="{79855011-988A-4057-9916-D89CCDD55F02}"/>
              </a:ext>
            </a:extLst>
          </p:cNvPr>
          <p:cNvPicPr>
            <a:picLocks noChangeAspect="1"/>
          </p:cNvPicPr>
          <p:nvPr/>
        </p:nvPicPr>
        <p:blipFill>
          <a:blip r:embed="rId8"/>
          <a:stretch>
            <a:fillRect/>
          </a:stretch>
        </p:blipFill>
        <p:spPr>
          <a:xfrm>
            <a:off x="2529626" y="4753363"/>
            <a:ext cx="5180952" cy="2009524"/>
          </a:xfrm>
          <a:prstGeom prst="rect">
            <a:avLst/>
          </a:prstGeom>
        </p:spPr>
      </p:pic>
      <p:cxnSp>
        <p:nvCxnSpPr>
          <p:cNvPr id="29" name="直接箭头连接符 28">
            <a:extLst>
              <a:ext uri="{FF2B5EF4-FFF2-40B4-BE49-F238E27FC236}">
                <a16:creationId xmlns:a16="http://schemas.microsoft.com/office/drawing/2014/main" id="{D2001E71-3C22-4C9E-A8C7-610A97CDEDEE}"/>
              </a:ext>
            </a:extLst>
          </p:cNvPr>
          <p:cNvCxnSpPr>
            <a:cxnSpLocks/>
          </p:cNvCxnSpPr>
          <p:nvPr/>
        </p:nvCxnSpPr>
        <p:spPr>
          <a:xfrm flipH="1">
            <a:off x="1623611" y="5362087"/>
            <a:ext cx="649326" cy="5099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03EF2772-3DA2-4426-A43E-18D0F1FDED0C}"/>
              </a:ext>
            </a:extLst>
          </p:cNvPr>
          <p:cNvSpPr txBox="1"/>
          <p:nvPr/>
        </p:nvSpPr>
        <p:spPr>
          <a:xfrm>
            <a:off x="-397640" y="5901012"/>
            <a:ext cx="3757188" cy="830997"/>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6</a:t>
            </a:r>
            <a:r>
              <a:rPr lang="zh-CN" altLang="en-US" sz="2400">
                <a:latin typeface="宋体" panose="02010600030101010101" pitchFamily="2" charset="-122"/>
                <a:ea typeface="宋体" panose="02010600030101010101" pitchFamily="2" charset="-122"/>
              </a:rPr>
              <a:t>、作者信息</a:t>
            </a:r>
            <a:endParaRPr lang="en-US" altLang="zh-CN" sz="2400">
              <a:latin typeface="宋体" panose="02010600030101010101" pitchFamily="2" charset="-122"/>
              <a:ea typeface="宋体" panose="02010600030101010101" pitchFamily="2" charset="-122"/>
            </a:endParaRPr>
          </a:p>
          <a:p>
            <a:pPr indent="457200"/>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基金项目</a:t>
            </a:r>
            <a:endParaRPr lang="en-US" altLang="zh-CN" sz="2400">
              <a:latin typeface="宋体" panose="02010600030101010101" pitchFamily="2" charset="-122"/>
              <a:ea typeface="宋体" panose="02010600030101010101" pitchFamily="2" charset="-122"/>
            </a:endParaRPr>
          </a:p>
        </p:txBody>
      </p:sp>
      <p:pic>
        <p:nvPicPr>
          <p:cNvPr id="34" name="图片 33">
            <a:extLst>
              <a:ext uri="{FF2B5EF4-FFF2-40B4-BE49-F238E27FC236}">
                <a16:creationId xmlns:a16="http://schemas.microsoft.com/office/drawing/2014/main" id="{BFD8E8DE-A176-4198-A8FC-BFE8FFF1ED27}"/>
              </a:ext>
            </a:extLst>
          </p:cNvPr>
          <p:cNvPicPr>
            <a:picLocks noChangeAspect="1"/>
          </p:cNvPicPr>
          <p:nvPr/>
        </p:nvPicPr>
        <p:blipFill rotWithShape="1">
          <a:blip r:embed="rId9"/>
          <a:srcRect r="54461"/>
          <a:stretch/>
        </p:blipFill>
        <p:spPr>
          <a:xfrm>
            <a:off x="7501572" y="5191459"/>
            <a:ext cx="4124476" cy="1133333"/>
          </a:xfrm>
          <a:prstGeom prst="rect">
            <a:avLst/>
          </a:prstGeom>
        </p:spPr>
      </p:pic>
    </p:spTree>
    <p:extLst>
      <p:ext uri="{BB962C8B-B14F-4D97-AF65-F5344CB8AC3E}">
        <p14:creationId xmlns:p14="http://schemas.microsoft.com/office/powerpoint/2010/main" val="155855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F0946F-89D0-EC10-1022-77821F9218BC}"/>
              </a:ext>
            </a:extLst>
          </p:cNvPr>
          <p:cNvPicPr>
            <a:picLocks noChangeAspect="1"/>
          </p:cNvPicPr>
          <p:nvPr/>
        </p:nvPicPr>
        <p:blipFill rotWithShape="1">
          <a:blip r:embed="rId2"/>
          <a:srcRect l="1528"/>
          <a:stretch/>
        </p:blipFill>
        <p:spPr>
          <a:xfrm>
            <a:off x="551793" y="524238"/>
            <a:ext cx="11263254" cy="5809524"/>
          </a:xfrm>
          <a:prstGeom prst="rect">
            <a:avLst/>
          </a:prstGeom>
        </p:spPr>
      </p:pic>
      <p:cxnSp>
        <p:nvCxnSpPr>
          <p:cNvPr id="5" name="直接连接符 4">
            <a:extLst>
              <a:ext uri="{FF2B5EF4-FFF2-40B4-BE49-F238E27FC236}">
                <a16:creationId xmlns:a16="http://schemas.microsoft.com/office/drawing/2014/main" id="{B87F2AC3-3185-399D-4A5E-FCD9D38DD01D}"/>
              </a:ext>
            </a:extLst>
          </p:cNvPr>
          <p:cNvCxnSpPr>
            <a:cxnSpLocks/>
          </p:cNvCxnSpPr>
          <p:nvPr/>
        </p:nvCxnSpPr>
        <p:spPr>
          <a:xfrm>
            <a:off x="679613" y="3586655"/>
            <a:ext cx="17167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0C3B6C0-61DB-C334-5833-2510E7750C61}"/>
              </a:ext>
            </a:extLst>
          </p:cNvPr>
          <p:cNvCxnSpPr>
            <a:cxnSpLocks/>
          </p:cNvCxnSpPr>
          <p:nvPr/>
        </p:nvCxnSpPr>
        <p:spPr>
          <a:xfrm>
            <a:off x="1735902" y="1316421"/>
            <a:ext cx="17167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203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035DC5CF-6E17-4AFA-9D36-6A4A011E7041}"/>
              </a:ext>
            </a:extLst>
          </p:cNvPr>
          <p:cNvPicPr>
            <a:picLocks noChangeAspect="1"/>
          </p:cNvPicPr>
          <p:nvPr/>
        </p:nvPicPr>
        <p:blipFill>
          <a:blip r:embed="rId2"/>
          <a:stretch>
            <a:fillRect/>
          </a:stretch>
        </p:blipFill>
        <p:spPr>
          <a:xfrm>
            <a:off x="42041" y="1963508"/>
            <a:ext cx="12107918" cy="3208195"/>
          </a:xfrm>
          <a:prstGeom prst="rect">
            <a:avLst/>
          </a:prstGeom>
        </p:spPr>
      </p:pic>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1.2 </a:t>
            </a:r>
            <a:r>
              <a:rPr lang="zh-CN" altLang="en-US" sz="3600" b="1">
                <a:latin typeface="宋体" panose="02010600030101010101" pitchFamily="2" charset="-122"/>
                <a:ea typeface="宋体" panose="02010600030101010101" pitchFamily="2" charset="-122"/>
              </a:rPr>
              <a:t>中英文摘要</a:t>
            </a:r>
          </a:p>
        </p:txBody>
      </p:sp>
      <p:sp>
        <p:nvSpPr>
          <p:cNvPr id="18" name="文本框 17">
            <a:extLst>
              <a:ext uri="{FF2B5EF4-FFF2-40B4-BE49-F238E27FC236}">
                <a16:creationId xmlns:a16="http://schemas.microsoft.com/office/drawing/2014/main" id="{F1DFFA54-93BC-4B49-8E53-10BA32A3ED87}"/>
              </a:ext>
            </a:extLst>
          </p:cNvPr>
          <p:cNvSpPr txBox="1"/>
          <p:nvPr/>
        </p:nvSpPr>
        <p:spPr>
          <a:xfrm>
            <a:off x="736747" y="894437"/>
            <a:ext cx="6158321" cy="646331"/>
          </a:xfrm>
          <a:prstGeom prst="rect">
            <a:avLst/>
          </a:prstGeom>
          <a:noFill/>
        </p:spPr>
        <p:txBody>
          <a:bodyPr wrap="square" rtlCol="0">
            <a:spAutoFit/>
          </a:bodyPr>
          <a:lstStyle/>
          <a:p>
            <a:pPr indent="457200"/>
            <a:r>
              <a:rPr lang="zh-CN" altLang="en-US" sz="3600" b="1">
                <a:latin typeface="宋体" panose="02010600030101010101" pitchFamily="2" charset="-122"/>
                <a:ea typeface="宋体" panose="02010600030101010101" pitchFamily="2" charset="-122"/>
              </a:rPr>
              <a:t>（</a:t>
            </a:r>
            <a:r>
              <a:rPr lang="en-US" altLang="zh-CN" sz="3600" b="1">
                <a:latin typeface="宋体" panose="02010600030101010101" pitchFamily="2" charset="-122"/>
                <a:ea typeface="宋体" panose="02010600030101010101" pitchFamily="2" charset="-122"/>
              </a:rPr>
              <a:t>1</a:t>
            </a:r>
            <a:r>
              <a:rPr lang="zh-CN" altLang="en-US" sz="3600" b="1">
                <a:latin typeface="宋体" panose="02010600030101010101" pitchFamily="2" charset="-122"/>
                <a:ea typeface="宋体" panose="02010600030101010101" pitchFamily="2" charset="-122"/>
              </a:rPr>
              <a:t>）中文摘要</a:t>
            </a:r>
          </a:p>
        </p:txBody>
      </p:sp>
      <p:sp>
        <p:nvSpPr>
          <p:cNvPr id="24" name="文本框 23">
            <a:extLst>
              <a:ext uri="{FF2B5EF4-FFF2-40B4-BE49-F238E27FC236}">
                <a16:creationId xmlns:a16="http://schemas.microsoft.com/office/drawing/2014/main" id="{2F1AF7E1-C94B-4E2C-AF66-49BAD677A4F1}"/>
              </a:ext>
            </a:extLst>
          </p:cNvPr>
          <p:cNvSpPr txBox="1"/>
          <p:nvPr/>
        </p:nvSpPr>
        <p:spPr>
          <a:xfrm>
            <a:off x="631808" y="5607963"/>
            <a:ext cx="10928384" cy="461665"/>
          </a:xfrm>
          <a:prstGeom prst="rect">
            <a:avLst/>
          </a:prstGeom>
          <a:noFill/>
        </p:spPr>
        <p:txBody>
          <a:bodyPr wrap="square" rtlCol="0">
            <a:spAutoFit/>
          </a:bodyPr>
          <a:lstStyle/>
          <a:p>
            <a:pPr indent="457200"/>
            <a:r>
              <a:rPr lang="zh-CN" altLang="en-US" sz="2400">
                <a:latin typeface="宋体" panose="02010600030101010101" pitchFamily="2" charset="-122"/>
                <a:ea typeface="宋体" panose="02010600030101010101" pitchFamily="2" charset="-122"/>
              </a:rPr>
              <a:t>中文摘要应该严格按照“目的、方法、结果、结论”这四个步骤，依次书写</a:t>
            </a:r>
            <a:endParaRPr lang="en-US" altLang="zh-CN" sz="2400">
              <a:latin typeface="宋体" panose="02010600030101010101" pitchFamily="2" charset="-122"/>
              <a:ea typeface="宋体" panose="02010600030101010101" pitchFamily="2" charset="-122"/>
            </a:endParaRPr>
          </a:p>
        </p:txBody>
      </p:sp>
      <p:sp>
        <p:nvSpPr>
          <p:cNvPr id="9" name="矩形 8">
            <a:extLst>
              <a:ext uri="{FF2B5EF4-FFF2-40B4-BE49-F238E27FC236}">
                <a16:creationId xmlns:a16="http://schemas.microsoft.com/office/drawing/2014/main" id="{9FDF501B-3E98-4165-96FE-719EB9D8EBDA}"/>
              </a:ext>
            </a:extLst>
          </p:cNvPr>
          <p:cNvSpPr/>
          <p:nvPr/>
        </p:nvSpPr>
        <p:spPr>
          <a:xfrm flipV="1">
            <a:off x="1041400" y="2322445"/>
            <a:ext cx="9664700" cy="478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08800E0-8B55-4C30-886F-22DC92ECF905}"/>
              </a:ext>
            </a:extLst>
          </p:cNvPr>
          <p:cNvSpPr/>
          <p:nvPr/>
        </p:nvSpPr>
        <p:spPr>
          <a:xfrm flipV="1">
            <a:off x="5176837" y="3514289"/>
            <a:ext cx="631825" cy="4788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2172BDB-7F51-4FA9-A9D0-7C09B7F567AD}"/>
              </a:ext>
            </a:extLst>
          </p:cNvPr>
          <p:cNvSpPr/>
          <p:nvPr/>
        </p:nvSpPr>
        <p:spPr>
          <a:xfrm flipV="1">
            <a:off x="9245600" y="2719483"/>
            <a:ext cx="631825" cy="4788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CEB3672-E349-E649-BEAE-0C2E375B9B5F}"/>
              </a:ext>
            </a:extLst>
          </p:cNvPr>
          <p:cNvSpPr/>
          <p:nvPr/>
        </p:nvSpPr>
        <p:spPr>
          <a:xfrm flipV="1">
            <a:off x="6386990" y="3136732"/>
            <a:ext cx="1345460" cy="4788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35FB89A-C732-B853-100A-521EF05D20B0}"/>
              </a:ext>
            </a:extLst>
          </p:cNvPr>
          <p:cNvSpPr/>
          <p:nvPr/>
        </p:nvSpPr>
        <p:spPr>
          <a:xfrm flipV="1">
            <a:off x="2566802" y="3931538"/>
            <a:ext cx="1508048" cy="478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8770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1.2 </a:t>
            </a:r>
            <a:r>
              <a:rPr lang="zh-CN" altLang="en-US" sz="3600" b="1">
                <a:latin typeface="宋体" panose="02010600030101010101" pitchFamily="2" charset="-122"/>
                <a:ea typeface="宋体" panose="02010600030101010101" pitchFamily="2" charset="-122"/>
              </a:rPr>
              <a:t>中英文摘要</a:t>
            </a:r>
          </a:p>
        </p:txBody>
      </p:sp>
      <p:sp>
        <p:nvSpPr>
          <p:cNvPr id="24" name="文本框 23">
            <a:extLst>
              <a:ext uri="{FF2B5EF4-FFF2-40B4-BE49-F238E27FC236}">
                <a16:creationId xmlns:a16="http://schemas.microsoft.com/office/drawing/2014/main" id="{2F1AF7E1-C94B-4E2C-AF66-49BAD677A4F1}"/>
              </a:ext>
            </a:extLst>
          </p:cNvPr>
          <p:cNvSpPr txBox="1"/>
          <p:nvPr/>
        </p:nvSpPr>
        <p:spPr>
          <a:xfrm>
            <a:off x="1016000" y="1988463"/>
            <a:ext cx="10874392" cy="3847207"/>
          </a:xfrm>
          <a:prstGeom prst="rect">
            <a:avLst/>
          </a:prstGeom>
          <a:noFill/>
        </p:spPr>
        <p:txBody>
          <a:bodyPr wrap="square" rtlCol="0">
            <a:spAutoFit/>
          </a:bodyPr>
          <a:lstStyle/>
          <a:p>
            <a:pPr indent="457200">
              <a:lnSpc>
                <a:spcPts val="3280"/>
              </a:lnSpc>
            </a:pPr>
            <a:r>
              <a:rPr lang="zh-CN" altLang="en-US" sz="2400">
                <a:latin typeface="宋体" panose="02010600030101010101" pitchFamily="2" charset="-122"/>
                <a:ea typeface="宋体" panose="02010600030101010101" pitchFamily="2" charset="-122"/>
              </a:rPr>
              <a:t>①目的。可以采用“针对</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的问题，提出一种</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方法”或“对于</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中的问题，提出</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这类格式；</a:t>
            </a:r>
          </a:p>
          <a:p>
            <a:pPr indent="457200">
              <a:lnSpc>
                <a:spcPts val="3280"/>
              </a:lnSpc>
            </a:pPr>
            <a:r>
              <a:rPr lang="zh-CN" altLang="en-US" sz="2400">
                <a:latin typeface="宋体" panose="02010600030101010101" pitchFamily="2" charset="-122"/>
                <a:ea typeface="宋体" panose="02010600030101010101" pitchFamily="2" charset="-122"/>
              </a:rPr>
              <a:t>②方法。 可以采用“首先，</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；然后，</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；其次，</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；最后，</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的描述方式，或采用其他描述，只是必须</a:t>
            </a:r>
            <a:r>
              <a:rPr lang="zh-CN" altLang="en-US" sz="2400">
                <a:solidFill>
                  <a:srgbClr val="FF0000"/>
                </a:solidFill>
                <a:latin typeface="宋体" panose="02010600030101010101" pitchFamily="2" charset="-122"/>
                <a:ea typeface="宋体" panose="02010600030101010101" pitchFamily="2" charset="-122"/>
              </a:rPr>
              <a:t>要将方法的描述更详细，使读者能从摘要中得知本文所使用方法的大致情况</a:t>
            </a:r>
            <a:r>
              <a:rPr lang="zh-CN" altLang="en-US" sz="2400">
                <a:latin typeface="宋体" panose="02010600030101010101" pitchFamily="2" charset="-122"/>
                <a:ea typeface="宋体" panose="02010600030101010101" pitchFamily="2" charset="-122"/>
              </a:rPr>
              <a:t>；</a:t>
            </a:r>
          </a:p>
          <a:p>
            <a:pPr indent="457200">
              <a:lnSpc>
                <a:spcPts val="3280"/>
              </a:lnSpc>
            </a:pPr>
            <a:r>
              <a:rPr lang="zh-CN" altLang="en-US" sz="2400">
                <a:latin typeface="宋体" panose="02010600030101010101" pitchFamily="2" charset="-122"/>
                <a:ea typeface="宋体" panose="02010600030101010101" pitchFamily="2" charset="-122"/>
              </a:rPr>
              <a:t>③结果。</a:t>
            </a:r>
            <a:r>
              <a:rPr lang="zh-CN" altLang="en-US" sz="2400">
                <a:solidFill>
                  <a:srgbClr val="FF0000"/>
                </a:solidFill>
                <a:latin typeface="宋体" panose="02010600030101010101" pitchFamily="2" charset="-122"/>
                <a:ea typeface="宋体" panose="02010600030101010101" pitchFamily="2" charset="-122"/>
              </a:rPr>
              <a:t>采用量化类的指标来描述</a:t>
            </a:r>
            <a:r>
              <a:rPr lang="zh-CN" altLang="en-US" sz="2400">
                <a:latin typeface="宋体" panose="02010600030101010101" pitchFamily="2" charset="-122"/>
                <a:ea typeface="宋体" panose="02010600030101010101" pitchFamily="2" charset="-122"/>
              </a:rPr>
              <a:t>，比如：使用“实验结果表明，与哪一种具体的方法相比，在哪些方面，提升了多少性能。</a:t>
            </a:r>
            <a:endParaRPr lang="en-US" altLang="zh-CN" sz="2400">
              <a:latin typeface="宋体" panose="02010600030101010101" pitchFamily="2" charset="-122"/>
              <a:ea typeface="宋体" panose="02010600030101010101" pitchFamily="2" charset="-122"/>
            </a:endParaRPr>
          </a:p>
          <a:p>
            <a:pPr indent="457200">
              <a:lnSpc>
                <a:spcPts val="3280"/>
              </a:lnSpc>
            </a:pPr>
            <a:r>
              <a:rPr lang="zh-CN" altLang="en-US" sz="2400">
                <a:latin typeface="宋体" panose="02010600030101010101" pitchFamily="2" charset="-122"/>
                <a:ea typeface="宋体" panose="02010600030101010101" pitchFamily="2" charset="-122"/>
              </a:rPr>
              <a:t>④结论。应简单描述其在理论和应用上的</a:t>
            </a:r>
            <a:r>
              <a:rPr lang="zh-CN" altLang="en-US" sz="2400">
                <a:solidFill>
                  <a:srgbClr val="FF0000"/>
                </a:solidFill>
                <a:latin typeface="宋体" panose="02010600030101010101" pitchFamily="2" charset="-122"/>
                <a:ea typeface="宋体" panose="02010600030101010101" pitchFamily="2" charset="-122"/>
              </a:rPr>
              <a:t>具体意义和价值</a:t>
            </a:r>
            <a:r>
              <a:rPr lang="zh-CN" altLang="en-US" sz="2400">
                <a:latin typeface="宋体" panose="02010600030101010101" pitchFamily="2" charset="-122"/>
                <a:ea typeface="宋体" panose="02010600030101010101" pitchFamily="2" charset="-122"/>
              </a:rPr>
              <a:t>或其他特质</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不能笼统地用“具有应用价值”等这类语句来描述，需具体些</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a:t>
            </a:r>
          </a:p>
        </p:txBody>
      </p:sp>
      <p:sp>
        <p:nvSpPr>
          <p:cNvPr id="10" name="文本框 9">
            <a:extLst>
              <a:ext uri="{FF2B5EF4-FFF2-40B4-BE49-F238E27FC236}">
                <a16:creationId xmlns:a16="http://schemas.microsoft.com/office/drawing/2014/main" id="{FC31020E-EC87-4BB0-8980-870C85193287}"/>
              </a:ext>
            </a:extLst>
          </p:cNvPr>
          <p:cNvSpPr txBox="1"/>
          <p:nvPr/>
        </p:nvSpPr>
        <p:spPr>
          <a:xfrm>
            <a:off x="736747" y="894437"/>
            <a:ext cx="6158321" cy="646331"/>
          </a:xfrm>
          <a:prstGeom prst="rect">
            <a:avLst/>
          </a:prstGeom>
          <a:noFill/>
        </p:spPr>
        <p:txBody>
          <a:bodyPr wrap="square" rtlCol="0">
            <a:spAutoFit/>
          </a:bodyPr>
          <a:lstStyle/>
          <a:p>
            <a:pPr indent="457200"/>
            <a:r>
              <a:rPr lang="zh-CN" altLang="en-US" sz="3600" b="1">
                <a:latin typeface="宋体" panose="02010600030101010101" pitchFamily="2" charset="-122"/>
                <a:ea typeface="宋体" panose="02010600030101010101" pitchFamily="2" charset="-122"/>
              </a:rPr>
              <a:t>（</a:t>
            </a:r>
            <a:r>
              <a:rPr lang="en-US" altLang="zh-CN" sz="3600" b="1">
                <a:latin typeface="宋体" panose="02010600030101010101" pitchFamily="2" charset="-122"/>
                <a:ea typeface="宋体" panose="02010600030101010101" pitchFamily="2" charset="-122"/>
              </a:rPr>
              <a:t>1</a:t>
            </a:r>
            <a:r>
              <a:rPr lang="zh-CN" altLang="en-US" sz="3600" b="1">
                <a:latin typeface="宋体" panose="02010600030101010101" pitchFamily="2" charset="-122"/>
                <a:ea typeface="宋体" panose="02010600030101010101" pitchFamily="2" charset="-122"/>
              </a:rPr>
              <a:t>）中文摘要</a:t>
            </a:r>
          </a:p>
        </p:txBody>
      </p:sp>
    </p:spTree>
    <p:extLst>
      <p:ext uri="{BB962C8B-B14F-4D97-AF65-F5344CB8AC3E}">
        <p14:creationId xmlns:p14="http://schemas.microsoft.com/office/powerpoint/2010/main" val="2797035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1.2 </a:t>
            </a:r>
            <a:r>
              <a:rPr lang="zh-CN" altLang="en-US" sz="3600" b="1">
                <a:latin typeface="宋体" panose="02010600030101010101" pitchFamily="2" charset="-122"/>
                <a:ea typeface="宋体" panose="02010600030101010101" pitchFamily="2" charset="-122"/>
              </a:rPr>
              <a:t>中英文摘要</a:t>
            </a:r>
          </a:p>
        </p:txBody>
      </p:sp>
      <p:sp>
        <p:nvSpPr>
          <p:cNvPr id="24" name="文本框 23">
            <a:extLst>
              <a:ext uri="{FF2B5EF4-FFF2-40B4-BE49-F238E27FC236}">
                <a16:creationId xmlns:a16="http://schemas.microsoft.com/office/drawing/2014/main" id="{2F1AF7E1-C94B-4E2C-AF66-49BAD677A4F1}"/>
              </a:ext>
            </a:extLst>
          </p:cNvPr>
          <p:cNvSpPr txBox="1"/>
          <p:nvPr/>
        </p:nvSpPr>
        <p:spPr>
          <a:xfrm>
            <a:off x="912803" y="4504601"/>
            <a:ext cx="10874392" cy="2308324"/>
          </a:xfrm>
          <a:prstGeom prst="rect">
            <a:avLst/>
          </a:prstGeom>
          <a:noFill/>
        </p:spPr>
        <p:txBody>
          <a:bodyPr wrap="square" rtlCol="0">
            <a:spAutoFit/>
          </a:bodyPr>
          <a:lstStyle/>
          <a:p>
            <a:pPr indent="457200"/>
            <a:r>
              <a:rPr lang="en-US"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）英文摘要保证句式简单、完整、准确，应该与</a:t>
            </a:r>
            <a:r>
              <a:rPr lang="zh-CN" altLang="en-US" sz="2400">
                <a:solidFill>
                  <a:srgbClr val="FF0000"/>
                </a:solidFill>
                <a:latin typeface="宋体" panose="02010600030101010101" pitchFamily="2" charset="-122"/>
                <a:ea typeface="宋体" panose="02010600030101010101" pitchFamily="2" charset="-122"/>
              </a:rPr>
              <a:t>中文摘要严格保持一致，不能省略部分句子或词语</a:t>
            </a:r>
            <a:r>
              <a:rPr lang="zh-CN" altLang="en-US" sz="2400">
                <a:latin typeface="宋体" panose="02010600030101010101" pitchFamily="2" charset="-122"/>
                <a:ea typeface="宋体" panose="02010600030101010101" pitchFamily="2" charset="-122"/>
              </a:rPr>
              <a:t>。</a:t>
            </a:r>
          </a:p>
          <a:p>
            <a:pPr indent="457200"/>
            <a:r>
              <a:rPr lang="en-US" altLang="zh-CN" sz="2400">
                <a:latin typeface="宋体" panose="02010600030101010101" pitchFamily="2" charset="-122"/>
                <a:ea typeface="宋体" panose="02010600030101010101" pitchFamily="2" charset="-122"/>
              </a:rPr>
              <a:t>2</a:t>
            </a:r>
            <a:r>
              <a:rPr lang="zh-CN" altLang="en-US" sz="2400">
                <a:latin typeface="宋体" panose="02010600030101010101" pitchFamily="2" charset="-122"/>
                <a:ea typeface="宋体" panose="02010600030101010101" pitchFamily="2" charset="-122"/>
              </a:rPr>
              <a:t>）请勿使用</a:t>
            </a:r>
            <a:r>
              <a:rPr lang="en-US" altLang="zh-CN" sz="2400">
                <a:latin typeface="宋体" panose="02010600030101010101" pitchFamily="2" charset="-122"/>
                <a:ea typeface="宋体" panose="02010600030101010101" pitchFamily="2" charset="-122"/>
              </a:rPr>
              <a:t>we</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our</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this paper/this study proposed or studied</a:t>
            </a:r>
            <a:r>
              <a:rPr lang="zh-CN" altLang="en-US" sz="2400">
                <a:latin typeface="宋体" panose="02010600030101010101" pitchFamily="2" charset="-122"/>
                <a:ea typeface="宋体" panose="02010600030101010101" pitchFamily="2" charset="-122"/>
              </a:rPr>
              <a:t>。</a:t>
            </a:r>
          </a:p>
          <a:p>
            <a:pPr indent="457200"/>
            <a:r>
              <a:rPr lang="en-US" altLang="zh-CN" sz="2400">
                <a:latin typeface="宋体" panose="02010600030101010101" pitchFamily="2" charset="-122"/>
                <a:ea typeface="宋体" panose="02010600030101010101" pitchFamily="2" charset="-122"/>
              </a:rPr>
              <a:t>3</a:t>
            </a:r>
            <a:r>
              <a:rPr lang="zh-CN" altLang="en-US" sz="2400">
                <a:latin typeface="宋体" panose="02010600030101010101" pitchFamily="2" charset="-122"/>
                <a:ea typeface="宋体" panose="02010600030101010101" pitchFamily="2" charset="-122"/>
              </a:rPr>
              <a:t>）对于摘要中目的、方法的英文表述，请用</a:t>
            </a:r>
            <a:r>
              <a:rPr lang="zh-CN" altLang="en-US" sz="2400">
                <a:solidFill>
                  <a:srgbClr val="FF0000"/>
                </a:solidFill>
                <a:latin typeface="宋体" panose="02010600030101010101" pitchFamily="2" charset="-122"/>
                <a:ea typeface="宋体" panose="02010600030101010101" pitchFamily="2" charset="-122"/>
              </a:rPr>
              <a:t>一般过去时的被动语态</a:t>
            </a:r>
            <a:r>
              <a:rPr lang="zh-CN" altLang="en-US" sz="2400">
                <a:latin typeface="宋体" panose="02010600030101010101" pitchFamily="2" charset="-122"/>
                <a:ea typeface="宋体" panose="02010600030101010101" pitchFamily="2" charset="-122"/>
              </a:rPr>
              <a:t>进行描述，即</a:t>
            </a:r>
            <a:r>
              <a:rPr lang="en-US" altLang="zh-CN" sz="2400">
                <a:latin typeface="宋体" panose="02010600030101010101" pitchFamily="2" charset="-122"/>
                <a:ea typeface="宋体" panose="02010600030101010101" pitchFamily="2" charset="-122"/>
              </a:rPr>
              <a:t>was/were done……</a:t>
            </a:r>
            <a:r>
              <a:rPr lang="zh-CN" altLang="en-US" sz="2400">
                <a:latin typeface="宋体" panose="02010600030101010101" pitchFamily="2" charset="-122"/>
                <a:ea typeface="宋体" panose="02010600030101010101" pitchFamily="2" charset="-122"/>
              </a:rPr>
              <a:t>，此为强制性要求；对于结果、结论这两部分，请用</a:t>
            </a:r>
            <a:r>
              <a:rPr lang="zh-CN" altLang="en-US" sz="2400">
                <a:solidFill>
                  <a:srgbClr val="FF0000"/>
                </a:solidFill>
                <a:latin typeface="宋体" panose="02010600030101010101" pitchFamily="2" charset="-122"/>
                <a:ea typeface="宋体" panose="02010600030101010101" pitchFamily="2" charset="-122"/>
              </a:rPr>
              <a:t>一般现在时</a:t>
            </a:r>
            <a:r>
              <a:rPr lang="zh-CN" altLang="en-US" sz="2400">
                <a:latin typeface="宋体" panose="02010600030101010101" pitchFamily="2" charset="-122"/>
                <a:ea typeface="宋体" panose="02010600030101010101" pitchFamily="2" charset="-122"/>
              </a:rPr>
              <a:t>，可用被动时态，也可用主动语态来表达。</a:t>
            </a:r>
          </a:p>
        </p:txBody>
      </p:sp>
      <p:pic>
        <p:nvPicPr>
          <p:cNvPr id="3" name="图片 2">
            <a:extLst>
              <a:ext uri="{FF2B5EF4-FFF2-40B4-BE49-F238E27FC236}">
                <a16:creationId xmlns:a16="http://schemas.microsoft.com/office/drawing/2014/main" id="{FD203CFD-61D6-4899-AAD2-41455500C661}"/>
              </a:ext>
            </a:extLst>
          </p:cNvPr>
          <p:cNvPicPr>
            <a:picLocks noChangeAspect="1"/>
          </p:cNvPicPr>
          <p:nvPr/>
        </p:nvPicPr>
        <p:blipFill>
          <a:blip r:embed="rId2"/>
          <a:stretch>
            <a:fillRect/>
          </a:stretch>
        </p:blipFill>
        <p:spPr>
          <a:xfrm>
            <a:off x="1600200" y="1471594"/>
            <a:ext cx="9093201" cy="3111095"/>
          </a:xfrm>
          <a:prstGeom prst="rect">
            <a:avLst/>
          </a:prstGeom>
        </p:spPr>
      </p:pic>
      <p:sp>
        <p:nvSpPr>
          <p:cNvPr id="7" name="文本框 6">
            <a:extLst>
              <a:ext uri="{FF2B5EF4-FFF2-40B4-BE49-F238E27FC236}">
                <a16:creationId xmlns:a16="http://schemas.microsoft.com/office/drawing/2014/main" id="{6A928159-CB8B-4FED-A48D-FF0BF9856761}"/>
              </a:ext>
            </a:extLst>
          </p:cNvPr>
          <p:cNvSpPr txBox="1"/>
          <p:nvPr/>
        </p:nvSpPr>
        <p:spPr>
          <a:xfrm>
            <a:off x="736747" y="894437"/>
            <a:ext cx="6158321" cy="646331"/>
          </a:xfrm>
          <a:prstGeom prst="rect">
            <a:avLst/>
          </a:prstGeom>
          <a:noFill/>
        </p:spPr>
        <p:txBody>
          <a:bodyPr wrap="square" rtlCol="0">
            <a:spAutoFit/>
          </a:bodyPr>
          <a:lstStyle/>
          <a:p>
            <a:pPr indent="457200"/>
            <a:r>
              <a:rPr lang="zh-CN" altLang="en-US" sz="3600" b="1">
                <a:latin typeface="宋体" panose="02010600030101010101" pitchFamily="2" charset="-122"/>
                <a:ea typeface="宋体" panose="02010600030101010101" pitchFamily="2" charset="-122"/>
              </a:rPr>
              <a:t>（</a:t>
            </a:r>
            <a:r>
              <a:rPr lang="en-US" altLang="zh-CN" sz="3600" b="1">
                <a:latin typeface="宋体" panose="02010600030101010101" pitchFamily="2" charset="-122"/>
                <a:ea typeface="宋体" panose="02010600030101010101" pitchFamily="2" charset="-122"/>
              </a:rPr>
              <a:t>2</a:t>
            </a:r>
            <a:r>
              <a:rPr lang="zh-CN" altLang="en-US" sz="3600" b="1">
                <a:latin typeface="宋体" panose="02010600030101010101" pitchFamily="2" charset="-122"/>
                <a:ea typeface="宋体" panose="02010600030101010101" pitchFamily="2" charset="-122"/>
              </a:rPr>
              <a:t>）英文摘要</a:t>
            </a:r>
          </a:p>
        </p:txBody>
      </p:sp>
    </p:spTree>
    <p:extLst>
      <p:ext uri="{BB962C8B-B14F-4D97-AF65-F5344CB8AC3E}">
        <p14:creationId xmlns:p14="http://schemas.microsoft.com/office/powerpoint/2010/main" val="2392025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1.3 </a:t>
            </a:r>
            <a:r>
              <a:rPr lang="zh-CN" altLang="en-US" sz="3600" b="1">
                <a:latin typeface="宋体" panose="02010600030101010101" pitchFamily="2" charset="-122"/>
                <a:ea typeface="宋体" panose="02010600030101010101" pitchFamily="2" charset="-122"/>
              </a:rPr>
              <a:t>图的绘制</a:t>
            </a:r>
          </a:p>
        </p:txBody>
      </p:sp>
      <p:sp>
        <p:nvSpPr>
          <p:cNvPr id="24" name="文本框 23">
            <a:extLst>
              <a:ext uri="{FF2B5EF4-FFF2-40B4-BE49-F238E27FC236}">
                <a16:creationId xmlns:a16="http://schemas.microsoft.com/office/drawing/2014/main" id="{2F1AF7E1-C94B-4E2C-AF66-49BAD677A4F1}"/>
              </a:ext>
            </a:extLst>
          </p:cNvPr>
          <p:cNvSpPr txBox="1"/>
          <p:nvPr/>
        </p:nvSpPr>
        <p:spPr>
          <a:xfrm>
            <a:off x="1447060" y="6396335"/>
            <a:ext cx="2025260" cy="461665"/>
          </a:xfrm>
          <a:prstGeom prst="rect">
            <a:avLst/>
          </a:prstGeom>
          <a:noFill/>
        </p:spPr>
        <p:txBody>
          <a:bodyPr wrap="square" rtlCol="0">
            <a:spAutoFit/>
          </a:bodyPr>
          <a:lstStyle/>
          <a:p>
            <a:pPr indent="457200" algn="ctr"/>
            <a:r>
              <a:rPr lang="en-US" altLang="zh-CN" sz="2400" b="1">
                <a:latin typeface="Times New Roman" panose="02020603050405020304" pitchFamily="18" charset="0"/>
                <a:ea typeface="宋体" panose="02010600030101010101" pitchFamily="2" charset="-122"/>
                <a:cs typeface="Times New Roman" panose="02020603050405020304" pitchFamily="18" charset="0"/>
              </a:rPr>
              <a:t>visio</a:t>
            </a:r>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6A928159-CB8B-4FED-A48D-FF0BF9856761}"/>
              </a:ext>
            </a:extLst>
          </p:cNvPr>
          <p:cNvSpPr txBox="1"/>
          <p:nvPr/>
        </p:nvSpPr>
        <p:spPr>
          <a:xfrm>
            <a:off x="736747" y="894437"/>
            <a:ext cx="6158321" cy="646331"/>
          </a:xfrm>
          <a:prstGeom prst="rect">
            <a:avLst/>
          </a:prstGeom>
          <a:noFill/>
        </p:spPr>
        <p:txBody>
          <a:bodyPr wrap="square" rtlCol="0">
            <a:spAutoFit/>
          </a:bodyPr>
          <a:lstStyle/>
          <a:p>
            <a:pPr indent="457200"/>
            <a:r>
              <a:rPr lang="zh-CN" altLang="en-US" sz="3600" b="1">
                <a:latin typeface="宋体" panose="02010600030101010101" pitchFamily="2" charset="-122"/>
                <a:ea typeface="宋体" panose="02010600030101010101" pitchFamily="2" charset="-122"/>
              </a:rPr>
              <a:t>（</a:t>
            </a:r>
            <a:r>
              <a:rPr lang="en-US" altLang="zh-CN" sz="3600" b="1">
                <a:latin typeface="宋体" panose="02010600030101010101" pitchFamily="2" charset="-122"/>
                <a:ea typeface="宋体" panose="02010600030101010101" pitchFamily="2" charset="-122"/>
              </a:rPr>
              <a:t>1</a:t>
            </a:r>
            <a:r>
              <a:rPr lang="zh-CN" altLang="en-US" sz="3600" b="1">
                <a:latin typeface="宋体" panose="02010600030101010101" pitchFamily="2" charset="-122"/>
                <a:ea typeface="宋体" panose="02010600030101010101" pitchFamily="2" charset="-122"/>
              </a:rPr>
              <a:t>）流程图</a:t>
            </a:r>
          </a:p>
        </p:txBody>
      </p:sp>
      <p:pic>
        <p:nvPicPr>
          <p:cNvPr id="4" name="图片 3">
            <a:extLst>
              <a:ext uri="{FF2B5EF4-FFF2-40B4-BE49-F238E27FC236}">
                <a16:creationId xmlns:a16="http://schemas.microsoft.com/office/drawing/2014/main" id="{8FB6D75C-6D05-4835-B895-C204E2ACAD43}"/>
              </a:ext>
            </a:extLst>
          </p:cNvPr>
          <p:cNvPicPr>
            <a:picLocks noChangeAspect="1"/>
          </p:cNvPicPr>
          <p:nvPr/>
        </p:nvPicPr>
        <p:blipFill>
          <a:blip r:embed="rId2"/>
          <a:stretch>
            <a:fillRect/>
          </a:stretch>
        </p:blipFill>
        <p:spPr>
          <a:xfrm>
            <a:off x="243891" y="1621433"/>
            <a:ext cx="4702341" cy="4862814"/>
          </a:xfrm>
          <a:prstGeom prst="rect">
            <a:avLst/>
          </a:prstGeom>
        </p:spPr>
      </p:pic>
      <p:pic>
        <p:nvPicPr>
          <p:cNvPr id="6" name="图片 5">
            <a:extLst>
              <a:ext uri="{FF2B5EF4-FFF2-40B4-BE49-F238E27FC236}">
                <a16:creationId xmlns:a16="http://schemas.microsoft.com/office/drawing/2014/main" id="{C06CC675-9843-47F2-A984-E0AF13271E4F}"/>
              </a:ext>
            </a:extLst>
          </p:cNvPr>
          <p:cNvPicPr>
            <a:picLocks noChangeAspect="1"/>
          </p:cNvPicPr>
          <p:nvPr/>
        </p:nvPicPr>
        <p:blipFill rotWithShape="1">
          <a:blip r:embed="rId3"/>
          <a:srcRect l="19248"/>
          <a:stretch/>
        </p:blipFill>
        <p:spPr>
          <a:xfrm>
            <a:off x="5413688" y="1621433"/>
            <a:ext cx="6218894" cy="4568920"/>
          </a:xfrm>
          <a:prstGeom prst="rect">
            <a:avLst/>
          </a:prstGeom>
        </p:spPr>
      </p:pic>
      <p:sp>
        <p:nvSpPr>
          <p:cNvPr id="10" name="文本框 9">
            <a:extLst>
              <a:ext uri="{FF2B5EF4-FFF2-40B4-BE49-F238E27FC236}">
                <a16:creationId xmlns:a16="http://schemas.microsoft.com/office/drawing/2014/main" id="{9860174D-361B-482D-869D-BF9A53A27812}"/>
              </a:ext>
            </a:extLst>
          </p:cNvPr>
          <p:cNvSpPr txBox="1"/>
          <p:nvPr/>
        </p:nvSpPr>
        <p:spPr>
          <a:xfrm>
            <a:off x="7844591" y="6306336"/>
            <a:ext cx="2643197" cy="461665"/>
          </a:xfrm>
          <a:prstGeom prst="rect">
            <a:avLst/>
          </a:prstGeom>
          <a:noFill/>
        </p:spPr>
        <p:txBody>
          <a:bodyPr wrap="square" rtlCol="0">
            <a:spAutoFit/>
          </a:bodyPr>
          <a:lstStyle/>
          <a:p>
            <a:pPr indent="457200"/>
            <a:r>
              <a:rPr lang="en-US" altLang="zh-CN" sz="2400" b="1">
                <a:latin typeface="Times New Roman" panose="02020603050405020304" pitchFamily="18" charset="0"/>
                <a:ea typeface="宋体" panose="02010600030101010101" pitchFamily="2" charset="-122"/>
                <a:cs typeface="Times New Roman" panose="02020603050405020304" pitchFamily="18" charset="0"/>
              </a:rPr>
              <a:t>PowerPoint</a:t>
            </a:r>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5007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1.3 </a:t>
            </a:r>
            <a:r>
              <a:rPr lang="zh-CN" altLang="en-US" sz="3600" b="1">
                <a:latin typeface="宋体" panose="02010600030101010101" pitchFamily="2" charset="-122"/>
                <a:ea typeface="宋体" panose="02010600030101010101" pitchFamily="2" charset="-122"/>
              </a:rPr>
              <a:t>图的绘制</a:t>
            </a:r>
          </a:p>
        </p:txBody>
      </p:sp>
      <p:sp>
        <p:nvSpPr>
          <p:cNvPr id="7" name="文本框 6">
            <a:extLst>
              <a:ext uri="{FF2B5EF4-FFF2-40B4-BE49-F238E27FC236}">
                <a16:creationId xmlns:a16="http://schemas.microsoft.com/office/drawing/2014/main" id="{6A928159-CB8B-4FED-A48D-FF0BF9856761}"/>
              </a:ext>
            </a:extLst>
          </p:cNvPr>
          <p:cNvSpPr txBox="1"/>
          <p:nvPr/>
        </p:nvSpPr>
        <p:spPr>
          <a:xfrm>
            <a:off x="736747" y="894437"/>
            <a:ext cx="6158321" cy="646331"/>
          </a:xfrm>
          <a:prstGeom prst="rect">
            <a:avLst/>
          </a:prstGeom>
          <a:noFill/>
        </p:spPr>
        <p:txBody>
          <a:bodyPr wrap="square" rtlCol="0">
            <a:spAutoFit/>
          </a:bodyPr>
          <a:lstStyle/>
          <a:p>
            <a:pPr indent="457200"/>
            <a:r>
              <a:rPr lang="zh-CN" altLang="en-US" sz="3600" b="1">
                <a:latin typeface="宋体" panose="02010600030101010101" pitchFamily="2" charset="-122"/>
                <a:ea typeface="宋体" panose="02010600030101010101" pitchFamily="2" charset="-122"/>
              </a:rPr>
              <a:t>（</a:t>
            </a:r>
            <a:r>
              <a:rPr lang="en-US" altLang="zh-CN" sz="3600" b="1">
                <a:latin typeface="宋体" panose="02010600030101010101" pitchFamily="2" charset="-122"/>
                <a:ea typeface="宋体" panose="02010600030101010101" pitchFamily="2" charset="-122"/>
              </a:rPr>
              <a:t>2</a:t>
            </a:r>
            <a:r>
              <a:rPr lang="zh-CN" altLang="en-US" sz="3600" b="1">
                <a:latin typeface="宋体" panose="02010600030101010101" pitchFamily="2" charset="-122"/>
                <a:ea typeface="宋体" panose="02010600030101010101" pitchFamily="2" charset="-122"/>
              </a:rPr>
              <a:t>）曲线图</a:t>
            </a:r>
          </a:p>
        </p:txBody>
      </p:sp>
      <p:pic>
        <p:nvPicPr>
          <p:cNvPr id="3" name="图片 2">
            <a:extLst>
              <a:ext uri="{FF2B5EF4-FFF2-40B4-BE49-F238E27FC236}">
                <a16:creationId xmlns:a16="http://schemas.microsoft.com/office/drawing/2014/main" id="{88090FDD-E51E-480E-85EB-29F50C95CA2D}"/>
              </a:ext>
            </a:extLst>
          </p:cNvPr>
          <p:cNvPicPr>
            <a:picLocks noChangeAspect="1"/>
          </p:cNvPicPr>
          <p:nvPr/>
        </p:nvPicPr>
        <p:blipFill rotWithShape="1">
          <a:blip r:embed="rId2"/>
          <a:srcRect l="8205"/>
          <a:stretch/>
        </p:blipFill>
        <p:spPr>
          <a:xfrm>
            <a:off x="236413" y="1965265"/>
            <a:ext cx="6468531" cy="3536633"/>
          </a:xfrm>
          <a:prstGeom prst="rect">
            <a:avLst/>
          </a:prstGeom>
        </p:spPr>
      </p:pic>
      <p:sp>
        <p:nvSpPr>
          <p:cNvPr id="11" name="文本框 10">
            <a:extLst>
              <a:ext uri="{FF2B5EF4-FFF2-40B4-BE49-F238E27FC236}">
                <a16:creationId xmlns:a16="http://schemas.microsoft.com/office/drawing/2014/main" id="{99D9FEE2-F648-44A7-B69A-7727733138D2}"/>
              </a:ext>
            </a:extLst>
          </p:cNvPr>
          <p:cNvSpPr txBox="1"/>
          <p:nvPr/>
        </p:nvSpPr>
        <p:spPr>
          <a:xfrm>
            <a:off x="2149081" y="5501898"/>
            <a:ext cx="2643197" cy="461665"/>
          </a:xfrm>
          <a:prstGeom prst="rect">
            <a:avLst/>
          </a:prstGeom>
          <a:noFill/>
        </p:spPr>
        <p:txBody>
          <a:bodyPr wrap="square" rtlCol="0">
            <a:spAutoFit/>
          </a:bodyPr>
          <a:lstStyle/>
          <a:p>
            <a:pPr indent="457200" algn="ctr"/>
            <a:r>
              <a:rPr lang="en-US" altLang="zh-CN" sz="2400" b="1">
                <a:latin typeface="Times New Roman" panose="02020603050405020304" pitchFamily="18" charset="0"/>
                <a:ea typeface="宋体" panose="02010600030101010101" pitchFamily="2" charset="-122"/>
                <a:cs typeface="Times New Roman" panose="02020603050405020304" pitchFamily="18" charset="0"/>
              </a:rPr>
              <a:t>Matlab</a:t>
            </a:r>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BA0D6559-8F17-4CA9-8C09-DC937926FB83}"/>
              </a:ext>
            </a:extLst>
          </p:cNvPr>
          <p:cNvSpPr txBox="1"/>
          <p:nvPr/>
        </p:nvSpPr>
        <p:spPr>
          <a:xfrm>
            <a:off x="8113522" y="5635063"/>
            <a:ext cx="2643197" cy="461665"/>
          </a:xfrm>
          <a:prstGeom prst="rect">
            <a:avLst/>
          </a:prstGeom>
          <a:noFill/>
        </p:spPr>
        <p:txBody>
          <a:bodyPr wrap="square" rtlCol="0">
            <a:spAutoFit/>
          </a:bodyPr>
          <a:lstStyle/>
          <a:p>
            <a:pPr indent="457200" algn="ctr"/>
            <a:r>
              <a:rPr lang="en-US" altLang="zh-CN" sz="2400" b="1">
                <a:latin typeface="Times New Roman" panose="02020603050405020304" pitchFamily="18" charset="0"/>
                <a:ea typeface="宋体" panose="02010600030101010101" pitchFamily="2" charset="-122"/>
                <a:cs typeface="Times New Roman" panose="02020603050405020304" pitchFamily="18" charset="0"/>
              </a:rPr>
              <a:t>Illustrator</a:t>
            </a:r>
          </a:p>
        </p:txBody>
      </p:sp>
      <p:pic>
        <p:nvPicPr>
          <p:cNvPr id="16" name="图片 15">
            <a:extLst>
              <a:ext uri="{FF2B5EF4-FFF2-40B4-BE49-F238E27FC236}">
                <a16:creationId xmlns:a16="http://schemas.microsoft.com/office/drawing/2014/main" id="{E80753DF-87D0-4177-BCA8-BC51653D3995}"/>
              </a:ext>
            </a:extLst>
          </p:cNvPr>
          <p:cNvPicPr>
            <a:picLocks noChangeAspect="1"/>
          </p:cNvPicPr>
          <p:nvPr/>
        </p:nvPicPr>
        <p:blipFill>
          <a:blip r:embed="rId3"/>
          <a:stretch>
            <a:fillRect/>
          </a:stretch>
        </p:blipFill>
        <p:spPr>
          <a:xfrm>
            <a:off x="6829162" y="1454164"/>
            <a:ext cx="5211918" cy="4180899"/>
          </a:xfrm>
          <a:prstGeom prst="rect">
            <a:avLst/>
          </a:prstGeom>
        </p:spPr>
      </p:pic>
      <p:sp>
        <p:nvSpPr>
          <p:cNvPr id="8" name="矩形 7">
            <a:extLst>
              <a:ext uri="{FF2B5EF4-FFF2-40B4-BE49-F238E27FC236}">
                <a16:creationId xmlns:a16="http://schemas.microsoft.com/office/drawing/2014/main" id="{D6AAA8E0-F81C-BB1A-FA78-F84AB03F84CE}"/>
              </a:ext>
            </a:extLst>
          </p:cNvPr>
          <p:cNvSpPr/>
          <p:nvPr/>
        </p:nvSpPr>
        <p:spPr>
          <a:xfrm flipV="1">
            <a:off x="7058904" y="2210538"/>
            <a:ext cx="282930" cy="466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1D49901-112A-6096-74EB-626D2D6EBB97}"/>
              </a:ext>
            </a:extLst>
          </p:cNvPr>
          <p:cNvSpPr/>
          <p:nvPr/>
        </p:nvSpPr>
        <p:spPr>
          <a:xfrm flipV="1">
            <a:off x="6895068" y="3429000"/>
            <a:ext cx="282930" cy="466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38273D2-6026-07DC-0CCB-86ECC8BC33A9}"/>
              </a:ext>
            </a:extLst>
          </p:cNvPr>
          <p:cNvSpPr/>
          <p:nvPr/>
        </p:nvSpPr>
        <p:spPr>
          <a:xfrm flipV="1">
            <a:off x="10473789" y="5478592"/>
            <a:ext cx="282930" cy="466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546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AF6E63-F894-4A4C-AC79-C066F58CC30C}"/>
              </a:ext>
            </a:extLst>
          </p:cNvPr>
          <p:cNvSpPr txBox="1"/>
          <p:nvPr/>
        </p:nvSpPr>
        <p:spPr>
          <a:xfrm>
            <a:off x="243891" y="269966"/>
            <a:ext cx="6992931" cy="646331"/>
          </a:xfrm>
          <a:prstGeom prst="rect">
            <a:avLst/>
          </a:prstGeom>
          <a:noFill/>
        </p:spPr>
        <p:txBody>
          <a:bodyPr wrap="square" rtlCol="0">
            <a:spAutoFit/>
          </a:bodyPr>
          <a:lstStyle/>
          <a:p>
            <a:pPr indent="457200"/>
            <a:r>
              <a:rPr lang="en-US" altLang="zh-CN" sz="3600" b="1">
                <a:latin typeface="宋体" panose="02010600030101010101" pitchFamily="2" charset="-122"/>
                <a:ea typeface="宋体" panose="02010600030101010101" pitchFamily="2" charset="-122"/>
              </a:rPr>
              <a:t>1.3 </a:t>
            </a:r>
            <a:r>
              <a:rPr lang="zh-CN" altLang="en-US" sz="3600" b="1">
                <a:latin typeface="宋体" panose="02010600030101010101" pitchFamily="2" charset="-122"/>
                <a:ea typeface="宋体" panose="02010600030101010101" pitchFamily="2" charset="-122"/>
              </a:rPr>
              <a:t>图的绘制</a:t>
            </a:r>
          </a:p>
        </p:txBody>
      </p:sp>
      <p:sp>
        <p:nvSpPr>
          <p:cNvPr id="7" name="文本框 6">
            <a:extLst>
              <a:ext uri="{FF2B5EF4-FFF2-40B4-BE49-F238E27FC236}">
                <a16:creationId xmlns:a16="http://schemas.microsoft.com/office/drawing/2014/main" id="{6A928159-CB8B-4FED-A48D-FF0BF9856761}"/>
              </a:ext>
            </a:extLst>
          </p:cNvPr>
          <p:cNvSpPr txBox="1"/>
          <p:nvPr/>
        </p:nvSpPr>
        <p:spPr>
          <a:xfrm>
            <a:off x="736747" y="894437"/>
            <a:ext cx="6158321" cy="646331"/>
          </a:xfrm>
          <a:prstGeom prst="rect">
            <a:avLst/>
          </a:prstGeom>
          <a:noFill/>
        </p:spPr>
        <p:txBody>
          <a:bodyPr wrap="square" rtlCol="0">
            <a:spAutoFit/>
          </a:bodyPr>
          <a:lstStyle/>
          <a:p>
            <a:pPr indent="457200"/>
            <a:r>
              <a:rPr lang="zh-CN" altLang="en-US" sz="3600" b="1">
                <a:latin typeface="宋体" panose="02010600030101010101" pitchFamily="2" charset="-122"/>
                <a:ea typeface="宋体" panose="02010600030101010101" pitchFamily="2" charset="-122"/>
              </a:rPr>
              <a:t>（</a:t>
            </a:r>
            <a:r>
              <a:rPr lang="en-US" altLang="zh-CN" sz="3600" b="1">
                <a:latin typeface="宋体" panose="02010600030101010101" pitchFamily="2" charset="-122"/>
                <a:ea typeface="宋体" panose="02010600030101010101" pitchFamily="2" charset="-122"/>
              </a:rPr>
              <a:t>3</a:t>
            </a:r>
            <a:r>
              <a:rPr lang="zh-CN" altLang="en-US" sz="3600" b="1">
                <a:latin typeface="宋体" panose="02010600030101010101" pitchFamily="2" charset="-122"/>
                <a:ea typeface="宋体" panose="02010600030101010101" pitchFamily="2" charset="-122"/>
              </a:rPr>
              <a:t>）示意图</a:t>
            </a:r>
          </a:p>
        </p:txBody>
      </p:sp>
      <p:sp>
        <p:nvSpPr>
          <p:cNvPr id="13" name="文本框 12">
            <a:extLst>
              <a:ext uri="{FF2B5EF4-FFF2-40B4-BE49-F238E27FC236}">
                <a16:creationId xmlns:a16="http://schemas.microsoft.com/office/drawing/2014/main" id="{BA0D6559-8F17-4CA9-8C09-DC937926FB83}"/>
              </a:ext>
            </a:extLst>
          </p:cNvPr>
          <p:cNvSpPr txBox="1"/>
          <p:nvPr/>
        </p:nvSpPr>
        <p:spPr>
          <a:xfrm>
            <a:off x="3626962" y="5865555"/>
            <a:ext cx="2643197" cy="461665"/>
          </a:xfrm>
          <a:prstGeom prst="rect">
            <a:avLst/>
          </a:prstGeom>
          <a:noFill/>
        </p:spPr>
        <p:txBody>
          <a:bodyPr wrap="square" rtlCol="0">
            <a:spAutoFit/>
          </a:bodyPr>
          <a:lstStyle/>
          <a:p>
            <a:pPr indent="457200"/>
            <a:r>
              <a:rPr lang="en-US" altLang="zh-CN" sz="2400" b="1">
                <a:latin typeface="Times New Roman" panose="02020603050405020304" pitchFamily="18" charset="0"/>
                <a:ea typeface="宋体" panose="02010600030101010101" pitchFamily="2" charset="-122"/>
                <a:cs typeface="Times New Roman" panose="02020603050405020304" pitchFamily="18" charset="0"/>
              </a:rPr>
              <a:t>Illustrator</a:t>
            </a:r>
          </a:p>
        </p:txBody>
      </p:sp>
      <p:pic>
        <p:nvPicPr>
          <p:cNvPr id="6" name="图片 5">
            <a:extLst>
              <a:ext uri="{FF2B5EF4-FFF2-40B4-BE49-F238E27FC236}">
                <a16:creationId xmlns:a16="http://schemas.microsoft.com/office/drawing/2014/main" id="{286B5BB6-6866-4772-88A0-52E855CDC773}"/>
              </a:ext>
            </a:extLst>
          </p:cNvPr>
          <p:cNvPicPr>
            <a:picLocks noChangeAspect="1"/>
          </p:cNvPicPr>
          <p:nvPr/>
        </p:nvPicPr>
        <p:blipFill>
          <a:blip r:embed="rId2"/>
          <a:stretch>
            <a:fillRect/>
          </a:stretch>
        </p:blipFill>
        <p:spPr>
          <a:xfrm>
            <a:off x="680694" y="1762367"/>
            <a:ext cx="7476946" cy="4014424"/>
          </a:xfrm>
          <a:prstGeom prst="rect">
            <a:avLst/>
          </a:prstGeom>
        </p:spPr>
      </p:pic>
    </p:spTree>
    <p:extLst>
      <p:ext uri="{BB962C8B-B14F-4D97-AF65-F5344CB8AC3E}">
        <p14:creationId xmlns:p14="http://schemas.microsoft.com/office/powerpoint/2010/main" val="32492966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TotalTime>
  <Words>1217</Words>
  <Application>Microsoft Office PowerPoint</Application>
  <PresentationFormat>宽屏</PresentationFormat>
  <Paragraphs>87</Paragraphs>
  <Slides>30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PingFang SC</vt:lpstr>
      <vt:lpstr>等线</vt:lpstr>
      <vt:lpstr>等线 Light</vt:lpstr>
      <vt:lpstr>宋体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CXDN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NieFan </dc:creator>
  <cp:lastModifiedBy>NieFan </cp:lastModifiedBy>
  <cp:revision>351</cp:revision>
  <dcterms:created xsi:type="dcterms:W3CDTF">2022-04-24T07:07:11Z</dcterms:created>
  <dcterms:modified xsi:type="dcterms:W3CDTF">2022-06-06T13:38:47Z</dcterms:modified>
</cp:coreProperties>
</file>